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18" r:id="rId2"/>
    <p:sldId id="371" r:id="rId3"/>
    <p:sldId id="329" r:id="rId4"/>
    <p:sldId id="339" r:id="rId5"/>
    <p:sldId id="340" r:id="rId6"/>
    <p:sldId id="341" r:id="rId7"/>
    <p:sldId id="342" r:id="rId8"/>
    <p:sldId id="343" r:id="rId9"/>
    <p:sldId id="344" r:id="rId10"/>
    <p:sldId id="348" r:id="rId11"/>
    <p:sldId id="359" r:id="rId12"/>
    <p:sldId id="349" r:id="rId13"/>
    <p:sldId id="345" r:id="rId14"/>
    <p:sldId id="346" r:id="rId15"/>
    <p:sldId id="347" r:id="rId16"/>
    <p:sldId id="352" r:id="rId17"/>
    <p:sldId id="358" r:id="rId18"/>
    <p:sldId id="360" r:id="rId19"/>
    <p:sldId id="363" r:id="rId20"/>
    <p:sldId id="367" r:id="rId21"/>
    <p:sldId id="365" r:id="rId22"/>
    <p:sldId id="366" r:id="rId23"/>
    <p:sldId id="361" r:id="rId24"/>
    <p:sldId id="362" r:id="rId25"/>
    <p:sldId id="364" r:id="rId26"/>
    <p:sldId id="350" r:id="rId27"/>
    <p:sldId id="368" r:id="rId28"/>
    <p:sldId id="369" r:id="rId29"/>
    <p:sldId id="353" r:id="rId30"/>
    <p:sldId id="354" r:id="rId31"/>
    <p:sldId id="355" r:id="rId32"/>
    <p:sldId id="356" r:id="rId33"/>
    <p:sldId id="357" r:id="rId34"/>
    <p:sldId id="372" r:id="rId35"/>
  </p:sldIdLst>
  <p:sldSz cx="12188825" cy="6858000"/>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7554" autoAdjust="0"/>
  </p:normalViewPr>
  <p:slideViewPr>
    <p:cSldViewPr showGuides="1">
      <p:cViewPr varScale="1">
        <p:scale>
          <a:sx n="105" d="100"/>
          <a:sy n="105" d="100"/>
        </p:scale>
        <p:origin x="714" y="10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8669AFDC-7658-4951-B0FF-52DFF2A93C0A}" type="datetimeFigureOut">
              <a:rPr lang="en-US" smtClean="0"/>
              <a:t>6/20/2021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smtClean="0"/>
              <a:t>6/20/2021</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indesk.com/price/bitcoi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itcoinprice.com/prediction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indesk.com/price/bitcoi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itcoinprice.com/prediction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tcoinprice.com/prediction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arketwatch.com/story/bitcoin-is-close-to-becoming-worthless-2018-12-0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zenledger.io/?offer_id=16&amp;aff_id=113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arketbusinessnews.com/financial-glossary/altcoin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oindesk.com/information/applications-use-cases-blockchain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irs.gov/pub/irs-drop/n-14-21.pdf"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irs.gov/pub/irs-utl/2018ntf-bitcoin-cryptocurrency-an-introduction-and-tax-consequences.pdf" TargetMode="External"/><Relationship Id="rId4" Type="http://schemas.openxmlformats.org/officeDocument/2006/relationships/hyperlink" Target="https://www.irs.gov/businesses/small-businesses-self-employed/virtual-currenc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thevintagenews.com/2017/12/06/california-gold-rush-mining-pan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tlouisfed.org/education/economic-lowdown-podcast-series/episode-9-functions-of-mone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sok.com/~jrm/first100prime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Power_of_two#Powers_of_102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Presented by Jesse Markowitz – Jesse@YourPersonalCryptoAssistant.com</a:t>
            </a:r>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460058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https://www.coindesk.com/price/bitcoin</a:t>
            </a:r>
            <a:endParaRPr lang="en-US" dirty="0"/>
          </a:p>
          <a:p>
            <a:r>
              <a:rPr lang="en-US" dirty="0">
                <a:hlinkClick r:id="rId4"/>
              </a:rPr>
              <a:t>https://www.bitcoinprice.com/predictions/</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1996096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https://www.coindesk.com/price/bitcoin</a:t>
            </a:r>
            <a:endParaRPr lang="en-US" dirty="0"/>
          </a:p>
          <a:p>
            <a:r>
              <a:rPr lang="en-US" dirty="0">
                <a:hlinkClick r:id="rId4"/>
              </a:rPr>
              <a:t>https://www.bitcoinprice.com/predictions/</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413163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Market Cap = price * circulating supply</a:t>
            </a:r>
          </a:p>
          <a:p>
            <a:r>
              <a:rPr lang="en-US" dirty="0">
                <a:hlinkClick r:id="rId3"/>
              </a:rPr>
              <a:t>https://www.bitcoinprice.com/predictions/</a:t>
            </a:r>
            <a:endParaRPr lang="en-US" dirty="0"/>
          </a:p>
          <a:p>
            <a:r>
              <a:rPr lang="en-US" sz="1200" b="0" i="0" kern="1200" dirty="0">
                <a:solidFill>
                  <a:schemeClr val="tx1"/>
                </a:solidFill>
                <a:effectLst/>
                <a:latin typeface="+mn-lt"/>
                <a:ea typeface="+mn-ea"/>
                <a:cs typeface="+mn-cs"/>
              </a:rPr>
              <a:t>https://www.cnbc.com/video/2017/09/13/john-mcafee-claims-bitcoin-is-headed-to-500k.html</a:t>
            </a:r>
          </a:p>
          <a:p>
            <a:r>
              <a:rPr lang="en-US" dirty="0">
                <a:hlinkClick r:id="rId4"/>
              </a:rPr>
              <a:t>https://www.marketwatch.com/story/bitcoin-is-close-to-becoming-worthless-2018-12-03</a:t>
            </a:r>
            <a:endParaRPr lang="en-US" dirty="0"/>
          </a:p>
          <a:p>
            <a:r>
              <a:rPr lang="en-US" sz="1200" b="0" i="0" kern="1200" dirty="0">
                <a:solidFill>
                  <a:schemeClr val="tx1"/>
                </a:solidFill>
                <a:effectLst/>
                <a:latin typeface="+mn-lt"/>
                <a:ea typeface="+mn-ea"/>
                <a:cs typeface="+mn-cs"/>
              </a:rPr>
              <a:t>https://www.coindesk.com/why-1-million-bitcoin-is-coming</a:t>
            </a:r>
          </a:p>
          <a:p>
            <a:r>
              <a:rPr lang="en-US" sz="1200" b="0" i="0" kern="1200" dirty="0">
                <a:solidFill>
                  <a:schemeClr val="tx1"/>
                </a:solidFill>
                <a:effectLst/>
                <a:latin typeface="+mn-lt"/>
                <a:ea typeface="+mn-ea"/>
                <a:cs typeface="+mn-cs"/>
              </a:rPr>
              <a:t>https://blog.ethereum.org/2021/06/18/london-testnets-announcement/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137876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https://www.travelex.com/stores-by-state/airport-currency-exchange/newark-liberty-international-airport</a:t>
            </a:r>
          </a:p>
          <a:p>
            <a:r>
              <a:rPr lang="en-US" dirty="0"/>
              <a:t>Coinbase.com receive screen shows bitcoin address</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352195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https://bitinfocharts.com/bitcoin/address/1FeexV6bAHb8ybZjqQMjJrcCrHGW9sb6uF  shows 79,957 bitcoins added on March 1, 2011. No coins ever removed.  Current value about 2.7 billion USD (BTC=$37,000).</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1203423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162505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https://www.wsj.com/articles/how-the-fbi-got-colonial-pipelines-ransom-money-back-11623403981</a:t>
            </a:r>
          </a:p>
          <a:p>
            <a:r>
              <a:rPr lang="en-US" dirty="0"/>
              <a:t>My thoughts – most likely: crypto wallet on a server in server farm in US. FBI told server farm to give up server – so all information on that server (including wallet / keys) was seized.  Also possible, ransom moved to an exchange – FBI told exchange to give up crypto.  Least likely, FBI sting gone bad, so FBI compliant accomplice had keys to address.  Impossible – FBI hacked bitcoin core cryptography.</a:t>
            </a:r>
          </a:p>
        </p:txBody>
      </p:sp>
      <p:sp>
        <p:nvSpPr>
          <p:cNvPr id="4" name="Slide Number Placeholder 3"/>
          <p:cNvSpPr>
            <a:spLocks noGrp="1"/>
          </p:cNvSpPr>
          <p:nvPr>
            <p:ph type="sldNum" sz="quarter" idx="5"/>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1993422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Coinbase.com send screen shows BAT address to send to</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3230070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pple-system"/>
              </a:rPr>
              <a:t>I use </a:t>
            </a:r>
            <a:r>
              <a:rPr lang="en-US" b="0" i="0" dirty="0">
                <a:effectLst/>
                <a:latin typeface="-apple-system"/>
                <a:hlinkClick r:id="rId3"/>
              </a:rPr>
              <a:t>ZenLedger.io</a:t>
            </a:r>
            <a:r>
              <a:rPr lang="en-US" b="0" i="0" dirty="0">
                <a:solidFill>
                  <a:srgbClr val="000000"/>
                </a:solidFill>
                <a:effectLst/>
                <a:latin typeface="-apple-system"/>
              </a:rPr>
              <a:t> to help with tracking all my transactions – they calculate the cost basis and prepare tax forms too. The link here is an affiliate link – if you purchase after clicking my link I get a small referral fee.</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4124352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2943457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question survey – Please help me understand where you are currently in crypto</a:t>
            </a:r>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2031362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10,000 alt coins / tokens have already been created</a:t>
            </a:r>
          </a:p>
        </p:txBody>
      </p:sp>
      <p:sp>
        <p:nvSpPr>
          <p:cNvPr id="4" name="Slide Number Placeholder 3"/>
          <p:cNvSpPr>
            <a:spLocks noGrp="1"/>
          </p:cNvSpPr>
          <p:nvPr>
            <p:ph type="sldNum" sz="quarter" idx="5"/>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1223494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GUSD – </a:t>
            </a:r>
            <a:r>
              <a:rPr lang="en-US" dirty="0" err="1"/>
              <a:t>Gemin</a:t>
            </a:r>
            <a:endParaRPr lang="en-US" dirty="0"/>
          </a:p>
          <a:p>
            <a:r>
              <a:rPr lang="en-US" dirty="0"/>
              <a:t>BGBP – Binance British pound</a:t>
            </a:r>
          </a:p>
        </p:txBody>
      </p:sp>
      <p:sp>
        <p:nvSpPr>
          <p:cNvPr id="4" name="Slide Number Placeholder 3"/>
          <p:cNvSpPr>
            <a:spLocks noGrp="1"/>
          </p:cNvSpPr>
          <p:nvPr>
            <p:ph type="sldNum" sz="quarter" idx="5"/>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688760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2225234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2323278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https://CoinEx.com/asset/making top 1 day APY on June 20</a:t>
            </a:r>
          </a:p>
          <a:p>
            <a:r>
              <a:rPr lang="en-US" dirty="0" err="1"/>
              <a:t>DeFi</a:t>
            </a:r>
            <a:r>
              <a:rPr lang="en-US" dirty="0"/>
              <a:t> risks: </a:t>
            </a:r>
          </a:p>
          <a:p>
            <a:pPr marL="171450" indent="-171450">
              <a:buFont typeface="Arial" panose="020B0604020202020204" pitchFamily="34" charset="0"/>
              <a:buChar char="•"/>
            </a:pPr>
            <a:r>
              <a:rPr lang="en-US" dirty="0"/>
              <a:t>Counterparty risk</a:t>
            </a:r>
          </a:p>
          <a:p>
            <a:pPr marL="171450" indent="-171450">
              <a:buFont typeface="Arial" panose="020B0604020202020204" pitchFamily="34" charset="0"/>
              <a:buChar char="•"/>
            </a:pPr>
            <a:r>
              <a:rPr lang="en-US" dirty="0"/>
              <a:t>Exchange risk</a:t>
            </a:r>
          </a:p>
          <a:p>
            <a:pPr marL="171450" indent="-171450">
              <a:buFont typeface="Arial" panose="020B0604020202020204" pitchFamily="34" charset="0"/>
              <a:buChar char="•"/>
            </a:pPr>
            <a:r>
              <a:rPr lang="en-US" dirty="0"/>
              <a:t>Hack risk</a:t>
            </a:r>
          </a:p>
          <a:p>
            <a:pPr marL="171450" indent="-171450">
              <a:buFont typeface="Arial" panose="020B0604020202020204" pitchFamily="34" charset="0"/>
              <a:buChar char="•"/>
            </a:pPr>
            <a:r>
              <a:rPr lang="en-US" dirty="0"/>
              <a:t>Currency value fluctuation risk</a:t>
            </a:r>
          </a:p>
          <a:p>
            <a:pPr marL="171450" indent="-171450">
              <a:buFont typeface="Arial" panose="020B0604020202020204" pitchFamily="34" charset="0"/>
              <a:buChar char="•"/>
            </a:pPr>
            <a:r>
              <a:rPr lang="en-US" dirty="0"/>
              <a:t>Regulatory risk (confiscation)</a:t>
            </a:r>
          </a:p>
        </p:txBody>
      </p:sp>
      <p:sp>
        <p:nvSpPr>
          <p:cNvPr id="4" name="Slide Number Placeholder 3"/>
          <p:cNvSpPr>
            <a:spLocks noGrp="1"/>
          </p:cNvSpPr>
          <p:nvPr>
            <p:ph type="sldNum" sz="quarter" idx="5"/>
          </p:nvPr>
        </p:nvSpPr>
        <p:spPr/>
        <p:txBody>
          <a:bodyPr/>
          <a:lstStyle/>
          <a:p>
            <a:fld id="{F93199CD-3E1B-4AE6-990F-76F925F5EA9F}" type="slidenum">
              <a:rPr lang="en-US" smtClean="0"/>
              <a:t>24</a:t>
            </a:fld>
            <a:endParaRPr lang="en-US"/>
          </a:p>
        </p:txBody>
      </p:sp>
    </p:spTree>
    <p:extLst>
      <p:ext uri="{BB962C8B-B14F-4D97-AF65-F5344CB8AC3E}">
        <p14:creationId xmlns:p14="http://schemas.microsoft.com/office/powerpoint/2010/main" val="1905882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provide LP via USDT and BTC and BTC goes down in price, folks may sell BTC to you for USDT.  You wind up with more BTC and less USDT and if BTC went down your LP value could also decline.</a:t>
            </a:r>
          </a:p>
        </p:txBody>
      </p:sp>
      <p:sp>
        <p:nvSpPr>
          <p:cNvPr id="4" name="Slide Number Placeholder 3"/>
          <p:cNvSpPr>
            <a:spLocks noGrp="1"/>
          </p:cNvSpPr>
          <p:nvPr>
            <p:ph type="sldNum" sz="quarter" idx="5"/>
          </p:nvPr>
        </p:nvSpPr>
        <p:spPr/>
        <p:txBody>
          <a:bodyPr/>
          <a:lstStyle/>
          <a:p>
            <a:fld id="{F93199CD-3E1B-4AE6-990F-76F925F5EA9F}" type="slidenum">
              <a:rPr lang="en-US" smtClean="0"/>
              <a:t>25</a:t>
            </a:fld>
            <a:endParaRPr lang="en-US"/>
          </a:p>
        </p:txBody>
      </p:sp>
    </p:spTree>
    <p:extLst>
      <p:ext uri="{BB962C8B-B14F-4D97-AF65-F5344CB8AC3E}">
        <p14:creationId xmlns:p14="http://schemas.microsoft.com/office/powerpoint/2010/main" val="3732698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https://www.theverge.com/2021/3/11/22325054/beeple-christies-nft-sale-cost-everydays-69-million  artwork was: </a:t>
            </a:r>
            <a:r>
              <a:rPr lang="en-US" b="0" i="0" dirty="0" err="1">
                <a:solidFill>
                  <a:srgbClr val="0F1419"/>
                </a:solidFill>
                <a:effectLst/>
                <a:latin typeface="-apple-system"/>
              </a:rPr>
              <a:t>Everydays</a:t>
            </a:r>
            <a:r>
              <a:rPr lang="en-US" b="0" i="0" dirty="0">
                <a:solidFill>
                  <a:srgbClr val="0F1419"/>
                </a:solidFill>
                <a:effectLst/>
                <a:latin typeface="-apple-system"/>
              </a:rPr>
              <a:t> - The First 5000 Days</a:t>
            </a:r>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26</a:t>
            </a:fld>
            <a:endParaRPr lang="en-US"/>
          </a:p>
        </p:txBody>
      </p:sp>
    </p:spTree>
    <p:extLst>
      <p:ext uri="{BB962C8B-B14F-4D97-AF65-F5344CB8AC3E}">
        <p14:creationId xmlns:p14="http://schemas.microsoft.com/office/powerpoint/2010/main" val="2322335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https://marketbusinessnews.com/financial-glossary/altcoins/</a:t>
            </a:r>
            <a:endParaRPr lang="en-US" dirty="0"/>
          </a:p>
          <a:p>
            <a:r>
              <a:rPr lang="en-US" dirty="0">
                <a:hlinkClick r:id="rId4"/>
              </a:rPr>
              <a:t>https://www.coindesk.com/information/applications-use-cases-blockchains</a:t>
            </a:r>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27</a:t>
            </a:fld>
            <a:endParaRPr lang="en-US"/>
          </a:p>
        </p:txBody>
      </p:sp>
    </p:spTree>
    <p:extLst>
      <p:ext uri="{BB962C8B-B14F-4D97-AF65-F5344CB8AC3E}">
        <p14:creationId xmlns:p14="http://schemas.microsoft.com/office/powerpoint/2010/main" val="3206526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28</a:t>
            </a:fld>
            <a:endParaRPr lang="en-US"/>
          </a:p>
        </p:txBody>
      </p:sp>
    </p:spTree>
    <p:extLst>
      <p:ext uri="{BB962C8B-B14F-4D97-AF65-F5344CB8AC3E}">
        <p14:creationId xmlns:p14="http://schemas.microsoft.com/office/powerpoint/2010/main" val="3812660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hlinkClick r:id="rId3"/>
              </a:rPr>
              <a:t>https://www.irs.gov/pub/irs-drop/n-14-21.pdf</a:t>
            </a:r>
            <a:endParaRPr lang="en-US" dirty="0">
              <a:effectLst/>
            </a:endParaRPr>
          </a:p>
          <a:p>
            <a:r>
              <a:rPr lang="en-US" dirty="0">
                <a:effectLst/>
                <a:hlinkClick r:id="rId4"/>
              </a:rPr>
              <a:t>https://www.irs.gov/businesses/small-businesses-self-employed/virtual-currencies</a:t>
            </a:r>
            <a:endParaRPr lang="en-US" dirty="0">
              <a:effectLst/>
            </a:endParaRPr>
          </a:p>
          <a:p>
            <a:r>
              <a:rPr lang="en-US" dirty="0">
                <a:hlinkClick r:id="rId5"/>
              </a:rPr>
              <a:t>https://www.irs.gov/pub/irs-utl/2018ntf-bitcoin-cryptocurrency-an-introduction-and-tax-consequences.pdf</a:t>
            </a:r>
            <a:endParaRPr lang="en-US" dirty="0">
              <a:effectLst/>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29</a:t>
            </a:fld>
            <a:endParaRPr lang="en-US"/>
          </a:p>
        </p:txBody>
      </p:sp>
    </p:spTree>
    <p:extLst>
      <p:ext uri="{BB962C8B-B14F-4D97-AF65-F5344CB8AC3E}">
        <p14:creationId xmlns:p14="http://schemas.microsoft.com/office/powerpoint/2010/main" val="179589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4183101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30</a:t>
            </a:fld>
            <a:endParaRPr lang="en-US"/>
          </a:p>
        </p:txBody>
      </p:sp>
    </p:spTree>
    <p:extLst>
      <p:ext uri="{BB962C8B-B14F-4D97-AF65-F5344CB8AC3E}">
        <p14:creationId xmlns:p14="http://schemas.microsoft.com/office/powerpoint/2010/main" val="1159035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https://www.thevintagenews.com/2017/12/06/california-gold-rush-mining-pans/</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31</a:t>
            </a:fld>
            <a:endParaRPr lang="en-US"/>
          </a:p>
        </p:txBody>
      </p:sp>
    </p:spTree>
    <p:extLst>
      <p:ext uri="{BB962C8B-B14F-4D97-AF65-F5344CB8AC3E}">
        <p14:creationId xmlns:p14="http://schemas.microsoft.com/office/powerpoint/2010/main" val="2555968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32</a:t>
            </a:fld>
            <a:endParaRPr lang="en-US"/>
          </a:p>
        </p:txBody>
      </p:sp>
    </p:spTree>
    <p:extLst>
      <p:ext uri="{BB962C8B-B14F-4D97-AF65-F5344CB8AC3E}">
        <p14:creationId xmlns:p14="http://schemas.microsoft.com/office/powerpoint/2010/main" val="2815504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33</a:t>
            </a:fld>
            <a:endParaRPr lang="en-US"/>
          </a:p>
        </p:txBody>
      </p:sp>
    </p:spTree>
    <p:extLst>
      <p:ext uri="{BB962C8B-B14F-4D97-AF65-F5344CB8AC3E}">
        <p14:creationId xmlns:p14="http://schemas.microsoft.com/office/powerpoint/2010/main" val="3948991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question survey – Please help me understand how the presentation went.</a:t>
            </a:r>
          </a:p>
        </p:txBody>
      </p:sp>
      <p:sp>
        <p:nvSpPr>
          <p:cNvPr id="4" name="Slide Number Placeholder 3"/>
          <p:cNvSpPr>
            <a:spLocks noGrp="1"/>
          </p:cNvSpPr>
          <p:nvPr>
            <p:ph type="sldNum" sz="quarter" idx="5"/>
          </p:nvPr>
        </p:nvSpPr>
        <p:spPr/>
        <p:txBody>
          <a:bodyPr/>
          <a:lstStyle/>
          <a:p>
            <a:fld id="{F93199CD-3E1B-4AE6-990F-76F925F5EA9F}" type="slidenum">
              <a:rPr lang="en-US" smtClean="0"/>
              <a:t>34</a:t>
            </a:fld>
            <a:endParaRPr lang="en-US"/>
          </a:p>
        </p:txBody>
      </p:sp>
    </p:spTree>
    <p:extLst>
      <p:ext uri="{BB962C8B-B14F-4D97-AF65-F5344CB8AC3E}">
        <p14:creationId xmlns:p14="http://schemas.microsoft.com/office/powerpoint/2010/main" val="336828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28414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101246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https://www.stlouisfed.org/education/economic-lowdown-podcast-series/episode-9-functions-of-money</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3438747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1951911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227, 229 are 49</a:t>
            </a:r>
            <a:r>
              <a:rPr lang="en-US" baseline="30000" dirty="0"/>
              <a:t>th</a:t>
            </a:r>
            <a:r>
              <a:rPr lang="en-US" dirty="0"/>
              <a:t> and 50</a:t>
            </a:r>
            <a:r>
              <a:rPr lang="en-US" baseline="30000" dirty="0"/>
              <a:t>th</a:t>
            </a:r>
            <a:r>
              <a:rPr lang="en-US" dirty="0"/>
              <a:t> prime numbers.   282,943 = 523x541 the 99</a:t>
            </a:r>
            <a:r>
              <a:rPr lang="en-US" baseline="30000" dirty="0"/>
              <a:t>th</a:t>
            </a:r>
            <a:r>
              <a:rPr lang="en-US" dirty="0"/>
              <a:t> and 100</a:t>
            </a:r>
            <a:r>
              <a:rPr lang="en-US" baseline="30000" dirty="0"/>
              <a:t>th</a:t>
            </a:r>
            <a:r>
              <a:rPr lang="en-US" dirty="0"/>
              <a:t> prime numbers. </a:t>
            </a:r>
          </a:p>
          <a:p>
            <a:r>
              <a:rPr lang="en-US" dirty="0">
                <a:hlinkClick r:id="rId3"/>
              </a:rPr>
              <a:t>https://www.rsok.com/~jrm/first100primes.html</a:t>
            </a:r>
            <a:endParaRPr lang="en-US" dirty="0"/>
          </a:p>
          <a:p>
            <a:r>
              <a:rPr lang="en-US" dirty="0">
                <a:hlinkClick r:id="rId4"/>
              </a:rPr>
              <a:t>https://en.wikipedia.org/wiki/Power_of_two#Powers_of_1024</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239891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 attacks / 2016 - $50million Hack.  ETH did rollback to reverse the hack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https://www.coindesk.com/ethereum-executes-blockchain-hard-fork-return-dao-investor-funds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2019 ETH poll 61% said should never do it again, regardless of amount of money involved. And almost 20% said only if amount was greater than 2 billion USD</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966281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6/20/2021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6/20/2021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6/20/2021</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6/20/2021</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6/20/2021</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6/20/2021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6/20/2021</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zenledger.io/?offer_id=16&amp;aff_id=113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rpersonalcryptoassistan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inbase.com/join/markow_h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coinbase.com/ear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1143000"/>
          </a:xfrm>
        </p:spPr>
        <p:txBody>
          <a:bodyPr>
            <a:normAutofit/>
          </a:bodyPr>
          <a:lstStyle/>
          <a:p>
            <a:r>
              <a:rPr lang="en-US" dirty="0" err="1"/>
              <a:t>CryptoCoin</a:t>
            </a:r>
            <a:r>
              <a:rPr lang="en-US" dirty="0"/>
              <a:t> 101</a:t>
            </a:r>
          </a:p>
        </p:txBody>
      </p:sp>
      <p:sp>
        <p:nvSpPr>
          <p:cNvPr id="3" name="Subtitle 2"/>
          <p:cNvSpPr>
            <a:spLocks noGrp="1"/>
          </p:cNvSpPr>
          <p:nvPr>
            <p:ph type="subTitle" idx="1"/>
          </p:nvPr>
        </p:nvSpPr>
        <p:spPr/>
        <p:txBody>
          <a:bodyPr/>
          <a:lstStyle/>
          <a:p>
            <a:r>
              <a:rPr lang="en-US" dirty="0"/>
              <a:t>Jesse Markowitz 		June 21, 2021</a:t>
            </a:r>
          </a:p>
        </p:txBody>
      </p:sp>
      <p:sp>
        <p:nvSpPr>
          <p:cNvPr id="4" name="Subtitle 2">
            <a:extLst>
              <a:ext uri="{FF2B5EF4-FFF2-40B4-BE49-F238E27FC236}">
                <a16:creationId xmlns:a16="http://schemas.microsoft.com/office/drawing/2014/main" id="{C3F267D6-330F-4FEF-9E81-6140C792CB8F}"/>
              </a:ext>
            </a:extLst>
          </p:cNvPr>
          <p:cNvSpPr txBox="1">
            <a:spLocks/>
          </p:cNvSpPr>
          <p:nvPr/>
        </p:nvSpPr>
        <p:spPr>
          <a:xfrm>
            <a:off x="1598612" y="2755828"/>
            <a:ext cx="6326187" cy="12704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800" kern="1200" cap="none" baseline="0">
                <a:solidFill>
                  <a:schemeClr val="accent1">
                    <a:lumMod val="50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9pPr>
          </a:lstStyle>
          <a:p>
            <a:r>
              <a:rPr lang="en-US" dirty="0"/>
              <a:t>An updated introduction to Crypto coins and more for Batch &amp; Company, PC</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Basics - What is a bitcoin worth? (June 10, 2019)</a:t>
            </a:r>
          </a:p>
        </p:txBody>
      </p:sp>
      <p:pic>
        <p:nvPicPr>
          <p:cNvPr id="4" name="Content Placeholder 3">
            <a:extLst>
              <a:ext uri="{FF2B5EF4-FFF2-40B4-BE49-F238E27FC236}">
                <a16:creationId xmlns:a16="http://schemas.microsoft.com/office/drawing/2014/main" id="{3118AD64-11AB-46AE-9109-198DF3767508}"/>
              </a:ext>
            </a:extLst>
          </p:cNvPr>
          <p:cNvPicPr>
            <a:picLocks noGrp="1" noChangeAspect="1"/>
          </p:cNvPicPr>
          <p:nvPr>
            <p:ph idx="1"/>
          </p:nvPr>
        </p:nvPicPr>
        <p:blipFill>
          <a:blip r:embed="rId3"/>
          <a:stretch>
            <a:fillRect/>
          </a:stretch>
        </p:blipFill>
        <p:spPr>
          <a:xfrm>
            <a:off x="1674812" y="1905000"/>
            <a:ext cx="5528789" cy="4187825"/>
          </a:xfrm>
          <a:prstGeom prst="rect">
            <a:avLst/>
          </a:prstGeom>
        </p:spPr>
      </p:pic>
      <p:sp>
        <p:nvSpPr>
          <p:cNvPr id="5" name="TextBox 4">
            <a:extLst>
              <a:ext uri="{FF2B5EF4-FFF2-40B4-BE49-F238E27FC236}">
                <a16:creationId xmlns:a16="http://schemas.microsoft.com/office/drawing/2014/main" id="{061A3BCA-0C15-4FE5-BDB9-18D7B3F4CAF7}"/>
              </a:ext>
            </a:extLst>
          </p:cNvPr>
          <p:cNvSpPr txBox="1"/>
          <p:nvPr/>
        </p:nvSpPr>
        <p:spPr>
          <a:xfrm>
            <a:off x="7770812" y="2286000"/>
            <a:ext cx="3810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Worth is determined by what a willing buyer / seller agree to</a:t>
            </a:r>
          </a:p>
          <a:p>
            <a:pPr marL="285750" indent="-285750">
              <a:buFont typeface="Arial" panose="020B0604020202020204" pitchFamily="34" charset="0"/>
              <a:buChar char="•"/>
            </a:pPr>
            <a:r>
              <a:rPr lang="en-US" dirty="0"/>
              <a:t>This may vary on different exchanges (buy beanie babies at the flea market, eBay, Amazon,  Christie’s auction house and see the different prices you might get)</a:t>
            </a:r>
          </a:p>
          <a:p>
            <a:pPr marL="285750" indent="-285750">
              <a:buFont typeface="Arial" panose="020B0604020202020204" pitchFamily="34" charset="0"/>
              <a:buChar char="•"/>
            </a:pPr>
            <a:r>
              <a:rPr lang="en-US" dirty="0"/>
              <a:t>There are many crypto exchanges with different fee structures and clientele – prices can vary widely at the same time of any day between the exchanges.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6204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Basics - What is a bitcoin worth? (June 20, 2021)</a:t>
            </a:r>
          </a:p>
        </p:txBody>
      </p:sp>
      <p:sp>
        <p:nvSpPr>
          <p:cNvPr id="5" name="TextBox 4">
            <a:extLst>
              <a:ext uri="{FF2B5EF4-FFF2-40B4-BE49-F238E27FC236}">
                <a16:creationId xmlns:a16="http://schemas.microsoft.com/office/drawing/2014/main" id="{061A3BCA-0C15-4FE5-BDB9-18D7B3F4CAF7}"/>
              </a:ext>
            </a:extLst>
          </p:cNvPr>
          <p:cNvSpPr txBox="1"/>
          <p:nvPr/>
        </p:nvSpPr>
        <p:spPr>
          <a:xfrm>
            <a:off x="7770812" y="2286000"/>
            <a:ext cx="38100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2 years ago peak was over $18,000 then dropped to almost $3,000 </a:t>
            </a:r>
          </a:p>
          <a:p>
            <a:pPr marL="285750" indent="-285750">
              <a:buFont typeface="Arial" panose="020B0604020202020204" pitchFamily="34" charset="0"/>
              <a:buChar char="•"/>
            </a:pPr>
            <a:r>
              <a:rPr lang="en-US" dirty="0"/>
              <a:t>Recent peak of over $63,000 on April 13, 2021 Then dropped almost to $31,000 as in early June, back over $40,000 and on June 20 started at about $34,000.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FBDB6E04-5726-4198-B19D-2AE1E285086D}"/>
              </a:ext>
            </a:extLst>
          </p:cNvPr>
          <p:cNvPicPr>
            <a:picLocks noChangeAspect="1"/>
          </p:cNvPicPr>
          <p:nvPr/>
        </p:nvPicPr>
        <p:blipFill>
          <a:blip r:embed="rId3"/>
          <a:stretch>
            <a:fillRect/>
          </a:stretch>
        </p:blipFill>
        <p:spPr>
          <a:xfrm>
            <a:off x="1955222" y="2215587"/>
            <a:ext cx="5815590" cy="4209443"/>
          </a:xfrm>
          <a:prstGeom prst="rect">
            <a:avLst/>
          </a:prstGeom>
        </p:spPr>
      </p:pic>
    </p:spTree>
    <p:extLst>
      <p:ext uri="{BB962C8B-B14F-4D97-AF65-F5344CB8AC3E}">
        <p14:creationId xmlns:p14="http://schemas.microsoft.com/office/powerpoint/2010/main" val="167370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Basics - What is a bitcoin worth? (in the future)</a:t>
            </a:r>
          </a:p>
        </p:txBody>
      </p:sp>
      <p:sp>
        <p:nvSpPr>
          <p:cNvPr id="6" name="TextBox 5">
            <a:extLst>
              <a:ext uri="{FF2B5EF4-FFF2-40B4-BE49-F238E27FC236}">
                <a16:creationId xmlns:a16="http://schemas.microsoft.com/office/drawing/2014/main" id="{1C08115A-F9A1-4E29-BA3C-B8914F8C34B7}"/>
              </a:ext>
            </a:extLst>
          </p:cNvPr>
          <p:cNvSpPr txBox="1"/>
          <p:nvPr/>
        </p:nvSpPr>
        <p:spPr>
          <a:xfrm>
            <a:off x="1827212" y="2133600"/>
            <a:ext cx="9372600" cy="5355312"/>
          </a:xfrm>
          <a:prstGeom prst="rect">
            <a:avLst/>
          </a:prstGeom>
          <a:noFill/>
        </p:spPr>
        <p:txBody>
          <a:bodyPr wrap="square" rtlCol="0">
            <a:spAutoFit/>
          </a:bodyPr>
          <a:lstStyle/>
          <a:p>
            <a:r>
              <a:rPr lang="en-US" dirty="0"/>
              <a:t>It all depends on the assumptions</a:t>
            </a:r>
          </a:p>
          <a:p>
            <a:pPr marL="285750" indent="-285750">
              <a:buFont typeface="Arial" panose="020B0604020202020204" pitchFamily="34" charset="0"/>
              <a:buChar char="•"/>
            </a:pPr>
            <a:r>
              <a:rPr lang="en-US" dirty="0"/>
              <a:t>If Bitcoin went to $60,000 on MicroStrategy / Tesla buying, what happens when other corporations see it as part of investments or cash equivalents.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Bitcoin market cap matches gold at 10 trillion USD, a single Bitcoin is worth about $500k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Bitcoin becomes monetary standard for the world (John McAfee) - $2.6 million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Also possible:</a:t>
            </a:r>
          </a:p>
          <a:p>
            <a:pPr marL="285750" indent="-285750">
              <a:buFont typeface="Arial" panose="020B0604020202020204" pitchFamily="34" charset="0"/>
              <a:buChar char="•"/>
            </a:pPr>
            <a:r>
              <a:rPr lang="en-US" dirty="0"/>
              <a:t>Bitcoin is surpassed by another / better coin (VHS vs. Beta) = $0.00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Cost of mining exceeds current bitcoin price reducing usage, death spiral = $0.00</a:t>
            </a:r>
          </a:p>
          <a:p>
            <a:pPr marL="285750" indent="-285750">
              <a:buFont typeface="Arial" panose="020B0604020202020204" pitchFamily="34" charset="0"/>
              <a:buChar char="•"/>
            </a:pPr>
            <a:endParaRPr lang="en-US" dirty="0"/>
          </a:p>
          <a:p>
            <a:r>
              <a:rPr lang="en-US" dirty="0"/>
              <a:t>NOTE: Some coins have fixed supply (BTC = 21million), others have no limit.  ETH has no limit but recently (EIP1559 expected to start in </a:t>
            </a:r>
            <a:r>
              <a:rPr lang="en-US" dirty="0" err="1"/>
              <a:t>testnet</a:t>
            </a:r>
            <a:r>
              <a:rPr lang="en-US" dirty="0"/>
              <a:t> around June 24) introduced a new feature to ‘burn part of transaction fees’ which will reduce the growth in number of coins.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42573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Using Crypto – How do I get one.</a:t>
            </a:r>
          </a:p>
        </p:txBody>
      </p:sp>
      <p:sp>
        <p:nvSpPr>
          <p:cNvPr id="14" name="Content Placeholder 13"/>
          <p:cNvSpPr>
            <a:spLocks noGrp="1"/>
          </p:cNvSpPr>
          <p:nvPr>
            <p:ph idx="1"/>
          </p:nvPr>
        </p:nvSpPr>
        <p:spPr>
          <a:xfrm>
            <a:off x="1522413" y="1981200"/>
            <a:ext cx="7086599" cy="4648200"/>
          </a:xfrm>
        </p:spPr>
        <p:txBody>
          <a:bodyPr>
            <a:normAutofit fontScale="70000" lnSpcReduction="20000"/>
          </a:bodyPr>
          <a:lstStyle/>
          <a:p>
            <a:pPr marL="457200" indent="-457200">
              <a:buAutoNum type="arabicPeriod"/>
            </a:pPr>
            <a:r>
              <a:rPr lang="en-US" b="1" dirty="0"/>
              <a:t>PURCHASE</a:t>
            </a:r>
            <a:r>
              <a:rPr lang="en-US" dirty="0"/>
              <a:t> - You can purchase it with US dollars on an exchange – just like you can buy foreign currency at the airport from Travelex.  There are some operating like an ATM, but most are online.  Today Venmo, </a:t>
            </a:r>
            <a:r>
              <a:rPr lang="en-US" dirty="0" err="1"/>
              <a:t>Paypal</a:t>
            </a:r>
            <a:r>
              <a:rPr lang="en-US" dirty="0"/>
              <a:t>, Coinbase, Gemini and many others will take your USD and give you various crypto coins.  You can also buy P2P – person to person via people you know or meet via localbitcoins.com and similar services.</a:t>
            </a:r>
          </a:p>
          <a:p>
            <a:pPr marL="457200" indent="-457200">
              <a:buAutoNum type="arabicPeriod"/>
            </a:pPr>
            <a:r>
              <a:rPr lang="en-US" b="1" dirty="0"/>
              <a:t>GIFT</a:t>
            </a:r>
            <a:r>
              <a:rPr lang="en-US" dirty="0"/>
              <a:t> – Someone can send you crypto as a gift – just like an Amazon gift card.  Since email is generally insecure this is usually done on paper or via a website.  Some organizations have a ‘faucet’ where you can get free crypto</a:t>
            </a:r>
          </a:p>
          <a:p>
            <a:pPr marL="457200" indent="-457200">
              <a:buAutoNum type="arabicPeriod"/>
            </a:pPr>
            <a:r>
              <a:rPr lang="en-US" b="1" dirty="0"/>
              <a:t>EARN</a:t>
            </a:r>
            <a:r>
              <a:rPr lang="en-US" dirty="0"/>
              <a:t> – If you do work for someone they can pay you in crypto – just give them your address and they can send payment directly to that address.  Also, there are now at least a dozen WordPress plugins that integrate with Woo Commerce for accepting Crypto.</a:t>
            </a:r>
          </a:p>
          <a:p>
            <a:pPr marL="457200" indent="-457200">
              <a:buAutoNum type="arabicPeriod"/>
            </a:pPr>
            <a:r>
              <a:rPr lang="en-US" b="1" dirty="0"/>
              <a:t>MINE</a:t>
            </a:r>
            <a:r>
              <a:rPr lang="en-US" dirty="0"/>
              <a:t> – You can install software on your computer to be a node that validates transactions on a distributed ledger network.  As you do work, you will earn rewards in crypto.  If you don’t have a computer that works for this (some block chains require specific types to be effective GPU / ASICs) you can rent mining power by the hour and pay someone else to mine for you and send you the mining rewards</a:t>
            </a:r>
          </a:p>
        </p:txBody>
      </p:sp>
      <p:pic>
        <p:nvPicPr>
          <p:cNvPr id="2" name="Picture 1">
            <a:extLst>
              <a:ext uri="{FF2B5EF4-FFF2-40B4-BE49-F238E27FC236}">
                <a16:creationId xmlns:a16="http://schemas.microsoft.com/office/drawing/2014/main" id="{4AD45870-9C6C-46AD-B4F8-99703276A5E6}"/>
              </a:ext>
            </a:extLst>
          </p:cNvPr>
          <p:cNvPicPr>
            <a:picLocks noChangeAspect="1"/>
          </p:cNvPicPr>
          <p:nvPr/>
        </p:nvPicPr>
        <p:blipFill>
          <a:blip r:embed="rId3"/>
          <a:stretch>
            <a:fillRect/>
          </a:stretch>
        </p:blipFill>
        <p:spPr>
          <a:xfrm>
            <a:off x="9148676" y="1828800"/>
            <a:ext cx="2260600" cy="1600200"/>
          </a:xfrm>
          <a:prstGeom prst="rect">
            <a:avLst/>
          </a:prstGeom>
        </p:spPr>
      </p:pic>
      <p:pic>
        <p:nvPicPr>
          <p:cNvPr id="4" name="Picture 3">
            <a:extLst>
              <a:ext uri="{FF2B5EF4-FFF2-40B4-BE49-F238E27FC236}">
                <a16:creationId xmlns:a16="http://schemas.microsoft.com/office/drawing/2014/main" id="{CF28874B-0B1C-4C88-BA0F-7066140EABDD}"/>
              </a:ext>
            </a:extLst>
          </p:cNvPr>
          <p:cNvPicPr>
            <a:picLocks noChangeAspect="1"/>
          </p:cNvPicPr>
          <p:nvPr/>
        </p:nvPicPr>
        <p:blipFill>
          <a:blip r:embed="rId4"/>
          <a:stretch>
            <a:fillRect/>
          </a:stretch>
        </p:blipFill>
        <p:spPr>
          <a:xfrm>
            <a:off x="9368357" y="3733800"/>
            <a:ext cx="1983855" cy="3000375"/>
          </a:xfrm>
          <a:prstGeom prst="rect">
            <a:avLst/>
          </a:prstGeom>
          <a:ln>
            <a:solidFill>
              <a:schemeClr val="tx1"/>
            </a:solidFill>
          </a:ln>
        </p:spPr>
      </p:pic>
    </p:spTree>
    <p:extLst>
      <p:ext uri="{BB962C8B-B14F-4D97-AF65-F5344CB8AC3E}">
        <p14:creationId xmlns:p14="http://schemas.microsoft.com/office/powerpoint/2010/main" val="119586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Using Crypto – Storing it (Addresses / Keys)</a:t>
            </a:r>
          </a:p>
        </p:txBody>
      </p:sp>
      <p:sp>
        <p:nvSpPr>
          <p:cNvPr id="14" name="Content Placeholder 13"/>
          <p:cNvSpPr>
            <a:spLocks noGrp="1"/>
          </p:cNvSpPr>
          <p:nvPr>
            <p:ph idx="1"/>
          </p:nvPr>
        </p:nvSpPr>
        <p:spPr/>
        <p:txBody>
          <a:bodyPr>
            <a:normAutofit fontScale="85000" lnSpcReduction="10000"/>
          </a:bodyPr>
          <a:lstStyle/>
          <a:p>
            <a:r>
              <a:rPr lang="en-US" dirty="0"/>
              <a:t>When you own some crypto currency, you have an address (generally public) that identifies what you own.  For bitcoin, the address looks like:</a:t>
            </a:r>
          </a:p>
          <a:p>
            <a:pPr marL="0" indent="0">
              <a:buNone/>
            </a:pPr>
            <a:r>
              <a:rPr lang="en-US" dirty="0"/>
              <a:t>		</a:t>
            </a:r>
            <a:r>
              <a:rPr lang="en-US" sz="1900" dirty="0">
                <a:latin typeface="Arial" panose="020B0604020202020204" pitchFamily="34" charset="0"/>
                <a:cs typeface="Arial" panose="020B0604020202020204" pitchFamily="34" charset="0"/>
              </a:rPr>
              <a:t>1FeexV6bAHb8ybZjqQMjJrcCrHGW9sb6uF</a:t>
            </a:r>
          </a:p>
          <a:p>
            <a:r>
              <a:rPr lang="en-US" dirty="0"/>
              <a:t>You will also have a private key that allows you to prove your ownership of that address.   That is a 256 bit number generally shown in a base 58 format that looks like: </a:t>
            </a:r>
          </a:p>
          <a:p>
            <a:pPr marL="0" indent="0">
              <a:buNone/>
            </a:pPr>
            <a:r>
              <a:rPr lang="en-US" sz="21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5Kb8kLf9zgWQnogidDA76MPL6TsZZY36hWXMssSzNydYXYB9KF</a:t>
            </a:r>
          </a:p>
          <a:p>
            <a:r>
              <a:rPr lang="en-US" dirty="0"/>
              <a:t>Different coins have minor differences and sometimes the numbers are shown in Hexadecimal (Base 16) or other formats but the idea is the same.</a:t>
            </a:r>
          </a:p>
          <a:p>
            <a:r>
              <a:rPr lang="en-US" dirty="0"/>
              <a:t>NOTE:  To see the balance and transactions on that address above you can use public web tools like:  </a:t>
            </a:r>
          </a:p>
          <a:p>
            <a:pPr marL="0" indent="0">
              <a:buNone/>
            </a:pPr>
            <a:r>
              <a:rPr lang="en-US" sz="15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https://bitinfocharts.com/bitcoin/address/1FeexV6bAHb8ybZjqQMjJrcCrHGW9sb6uF</a:t>
            </a:r>
          </a:p>
          <a:p>
            <a:pPr marL="0" indent="0">
              <a:buNone/>
            </a:pPr>
            <a:endParaRPr lang="en-US" dirty="0"/>
          </a:p>
        </p:txBody>
      </p:sp>
    </p:spTree>
    <p:extLst>
      <p:ext uri="{BB962C8B-B14F-4D97-AF65-F5344CB8AC3E}">
        <p14:creationId xmlns:p14="http://schemas.microsoft.com/office/powerpoint/2010/main" val="381479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Using Crypto – Storing it in Wallets – part 1</a:t>
            </a:r>
          </a:p>
        </p:txBody>
      </p:sp>
      <p:sp>
        <p:nvSpPr>
          <p:cNvPr id="14" name="Content Placeholder 13"/>
          <p:cNvSpPr>
            <a:spLocks noGrp="1"/>
          </p:cNvSpPr>
          <p:nvPr>
            <p:ph idx="1"/>
          </p:nvPr>
        </p:nvSpPr>
        <p:spPr/>
        <p:txBody>
          <a:bodyPr>
            <a:normAutofit fontScale="70000" lnSpcReduction="20000"/>
          </a:bodyPr>
          <a:lstStyle/>
          <a:p>
            <a:endParaRPr lang="en-US" dirty="0"/>
          </a:p>
          <a:p>
            <a:r>
              <a:rPr lang="en-US" dirty="0"/>
              <a:t>The addresses / private keys on the last slide can be hard to remember / work with, so wallets were created.  </a:t>
            </a:r>
          </a:p>
          <a:p>
            <a:r>
              <a:rPr lang="en-US" dirty="0"/>
              <a:t>A wallet is a computer program / application that provides a way to store addresses and matching keys as well as the user interface for generating new addresses / keys, checking balance of your addresses and allowing you to send crypto from your address to any other.</a:t>
            </a:r>
          </a:p>
          <a:p>
            <a:r>
              <a:rPr lang="en-US" dirty="0"/>
              <a:t>Wallets can be run on many types of hardware – Servers, Regular home computers / laptops (Mac, Windows, Linux), Tablets and Phones</a:t>
            </a:r>
          </a:p>
          <a:p>
            <a:r>
              <a:rPr lang="en-US" dirty="0"/>
              <a:t>Some Wallets are written to run within a web browser (Firefox / Chrome / Brave)</a:t>
            </a:r>
          </a:p>
          <a:p>
            <a:r>
              <a:rPr lang="en-US" dirty="0"/>
              <a:t>Other Wallets are designed to run on servers, but be accessed by web browsers</a:t>
            </a:r>
          </a:p>
          <a:p>
            <a:r>
              <a:rPr lang="en-US" dirty="0"/>
              <a:t>There are dedicated hardware wallets (Often looking like a USB stick)</a:t>
            </a:r>
          </a:p>
          <a:p>
            <a:r>
              <a:rPr lang="en-US" dirty="0"/>
              <a:t>You can even create a paper wallet – printing the address / key information on a piece of paper</a:t>
            </a:r>
          </a:p>
        </p:txBody>
      </p:sp>
      <p:pic>
        <p:nvPicPr>
          <p:cNvPr id="3" name="Picture 2">
            <a:extLst>
              <a:ext uri="{FF2B5EF4-FFF2-40B4-BE49-F238E27FC236}">
                <a16:creationId xmlns:a16="http://schemas.microsoft.com/office/drawing/2014/main" id="{C9C57571-7AEC-4A45-A966-757BD9D87558}"/>
              </a:ext>
            </a:extLst>
          </p:cNvPr>
          <p:cNvPicPr>
            <a:picLocks noChangeAspect="1"/>
          </p:cNvPicPr>
          <p:nvPr/>
        </p:nvPicPr>
        <p:blipFill>
          <a:blip r:embed="rId3"/>
          <a:stretch>
            <a:fillRect/>
          </a:stretch>
        </p:blipFill>
        <p:spPr>
          <a:xfrm>
            <a:off x="11199812" y="3022617"/>
            <a:ext cx="685896" cy="3515216"/>
          </a:xfrm>
          <a:prstGeom prst="rect">
            <a:avLst/>
          </a:prstGeom>
        </p:spPr>
      </p:pic>
      <p:cxnSp>
        <p:nvCxnSpPr>
          <p:cNvPr id="5" name="Straight Arrow Connector 4">
            <a:extLst>
              <a:ext uri="{FF2B5EF4-FFF2-40B4-BE49-F238E27FC236}">
                <a16:creationId xmlns:a16="http://schemas.microsoft.com/office/drawing/2014/main" id="{A9196D0F-740F-4258-B4C2-B6CF7B44EB62}"/>
              </a:ext>
            </a:extLst>
          </p:cNvPr>
          <p:cNvCxnSpPr/>
          <p:nvPr/>
        </p:nvCxnSpPr>
        <p:spPr>
          <a:xfrm>
            <a:off x="8609012" y="5334000"/>
            <a:ext cx="2286000"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363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Using Crypto – Storing it in Wallets – part 2</a:t>
            </a:r>
          </a:p>
        </p:txBody>
      </p:sp>
      <p:sp>
        <p:nvSpPr>
          <p:cNvPr id="14" name="Content Placeholder 13"/>
          <p:cNvSpPr>
            <a:spLocks noGrp="1"/>
          </p:cNvSpPr>
          <p:nvPr>
            <p:ph idx="1"/>
          </p:nvPr>
        </p:nvSpPr>
        <p:spPr/>
        <p:txBody>
          <a:bodyPr>
            <a:normAutofit/>
          </a:bodyPr>
          <a:lstStyle/>
          <a:p>
            <a:r>
              <a:rPr lang="en-US" dirty="0"/>
              <a:t>The most important thing to remember about wallets is who has the actual crypto key – </a:t>
            </a:r>
            <a:r>
              <a:rPr lang="en-US" b="1" u="sng" dirty="0"/>
              <a:t>Not Your Keys, Not Your Coins</a:t>
            </a:r>
          </a:p>
          <a:p>
            <a:r>
              <a:rPr lang="en-US" dirty="0"/>
              <a:t>If you have an account on an exchange – it’s like a bank account with a user ID / password to log in BUT they hold the actual crypto key to your coins.   They control the crypto, not you.  If they go out of business or defraud you or comply with a government request you have no control.</a:t>
            </a:r>
          </a:p>
          <a:p>
            <a:r>
              <a:rPr lang="en-US" dirty="0"/>
              <a:t>If your crypto is stored in your wallet and you have the keys, you are the only one who controls it.  Like cash, this is good because it’s yours and no one can say you can’t spend it.  BUT also like cash, it’s bad if you lose the key, or allow it to be stolen.  </a:t>
            </a:r>
          </a:p>
          <a:p>
            <a:endParaRPr lang="en-US" dirty="0"/>
          </a:p>
        </p:txBody>
      </p:sp>
    </p:spTree>
    <p:extLst>
      <p:ext uri="{BB962C8B-B14F-4D97-AF65-F5344CB8AC3E}">
        <p14:creationId xmlns:p14="http://schemas.microsoft.com/office/powerpoint/2010/main" val="326291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Using Crypto – Spending / Sending</a:t>
            </a:r>
          </a:p>
        </p:txBody>
      </p:sp>
      <p:sp>
        <p:nvSpPr>
          <p:cNvPr id="14" name="Content Placeholder 13"/>
          <p:cNvSpPr>
            <a:spLocks noGrp="1"/>
          </p:cNvSpPr>
          <p:nvPr>
            <p:ph idx="1"/>
          </p:nvPr>
        </p:nvSpPr>
        <p:spPr/>
        <p:txBody>
          <a:bodyPr>
            <a:normAutofit lnSpcReduction="10000"/>
          </a:bodyPr>
          <a:lstStyle/>
          <a:p>
            <a:pPr marL="0" indent="0">
              <a:buNone/>
            </a:pPr>
            <a:r>
              <a:rPr lang="en-US" dirty="0"/>
              <a:t>On your device (computer / phone / browser) run software (wallet) that lets you spend (send) your crypto.  That program will use your private key to authorize transaction and post to the distributed ledger.</a:t>
            </a:r>
          </a:p>
          <a:p>
            <a:pPr marL="0" indent="0">
              <a:buNone/>
            </a:pPr>
            <a:r>
              <a:rPr lang="en-US" dirty="0"/>
              <a:t>The software used might be:</a:t>
            </a:r>
          </a:p>
          <a:p>
            <a:r>
              <a:rPr lang="en-US" dirty="0"/>
              <a:t>Your wallet</a:t>
            </a:r>
          </a:p>
          <a:p>
            <a:r>
              <a:rPr lang="en-US" dirty="0"/>
              <a:t>Program used by a vendor or Exchange website</a:t>
            </a:r>
          </a:p>
          <a:p>
            <a:pPr marL="0" indent="0">
              <a:buNone/>
            </a:pPr>
            <a:r>
              <a:rPr lang="en-US" dirty="0"/>
              <a:t>Key things to be aware of:</a:t>
            </a:r>
          </a:p>
          <a:p>
            <a:r>
              <a:rPr lang="en-US" dirty="0"/>
              <a:t>Scammers – protect your keys</a:t>
            </a:r>
          </a:p>
          <a:p>
            <a:r>
              <a:rPr lang="en-US" dirty="0"/>
              <a:t>Gas / Transaction Fees (think shipping and handling)</a:t>
            </a:r>
          </a:p>
          <a:p>
            <a:endParaRPr lang="en-US" dirty="0"/>
          </a:p>
        </p:txBody>
      </p:sp>
      <p:pic>
        <p:nvPicPr>
          <p:cNvPr id="5" name="Picture 4">
            <a:extLst>
              <a:ext uri="{FF2B5EF4-FFF2-40B4-BE49-F238E27FC236}">
                <a16:creationId xmlns:a16="http://schemas.microsoft.com/office/drawing/2014/main" id="{496A680E-16BB-44B6-872E-F11E7607A426}"/>
              </a:ext>
            </a:extLst>
          </p:cNvPr>
          <p:cNvPicPr>
            <a:picLocks noChangeAspect="1"/>
          </p:cNvPicPr>
          <p:nvPr/>
        </p:nvPicPr>
        <p:blipFill>
          <a:blip r:embed="rId3"/>
          <a:stretch>
            <a:fillRect/>
          </a:stretch>
        </p:blipFill>
        <p:spPr>
          <a:xfrm>
            <a:off x="9675812" y="3048000"/>
            <a:ext cx="2240404" cy="3727934"/>
          </a:xfrm>
          <a:prstGeom prst="rect">
            <a:avLst/>
          </a:prstGeom>
          <a:ln>
            <a:solidFill>
              <a:schemeClr val="tx1"/>
            </a:solidFill>
          </a:ln>
        </p:spPr>
      </p:pic>
    </p:spTree>
    <p:extLst>
      <p:ext uri="{BB962C8B-B14F-4D97-AF65-F5344CB8AC3E}">
        <p14:creationId xmlns:p14="http://schemas.microsoft.com/office/powerpoint/2010/main" val="354878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Using Crypto – Tracking Crypto Transactions</a:t>
            </a:r>
          </a:p>
        </p:txBody>
      </p:sp>
      <p:sp>
        <p:nvSpPr>
          <p:cNvPr id="14" name="Content Placeholder 13"/>
          <p:cNvSpPr>
            <a:spLocks noGrp="1"/>
          </p:cNvSpPr>
          <p:nvPr>
            <p:ph idx="1"/>
          </p:nvPr>
        </p:nvSpPr>
        <p:spPr>
          <a:xfrm>
            <a:off x="1522413" y="1981200"/>
            <a:ext cx="9829799" cy="4495800"/>
          </a:xfrm>
        </p:spPr>
        <p:txBody>
          <a:bodyPr>
            <a:normAutofit fontScale="85000" lnSpcReduction="20000"/>
          </a:bodyPr>
          <a:lstStyle/>
          <a:p>
            <a:pPr marL="0" indent="0">
              <a:buNone/>
            </a:pPr>
            <a:r>
              <a:rPr lang="en-US" dirty="0"/>
              <a:t>Just like it is wise to keep track of your cash transactions, it’s a good idea to track your crypto transactions.  This lets you know your profit / loss on any coins you purchased.  Also, you may owe taxes on transactions and unlike cash – depending on the ledger used your transactions may be published publicly.</a:t>
            </a:r>
          </a:p>
          <a:p>
            <a:pPr marL="0" indent="0">
              <a:buNone/>
            </a:pPr>
            <a:r>
              <a:rPr lang="en-US" dirty="0"/>
              <a:t>Good Practices:</a:t>
            </a:r>
          </a:p>
          <a:p>
            <a:r>
              <a:rPr lang="en-US" dirty="0"/>
              <a:t>Every transaction should be tracked even though not all are taxable events.  </a:t>
            </a:r>
          </a:p>
          <a:p>
            <a:r>
              <a:rPr lang="en-US" dirty="0"/>
              <a:t>Excel is fine for a couple transactions, but most folks will need more</a:t>
            </a:r>
          </a:p>
          <a:p>
            <a:r>
              <a:rPr lang="en-US" dirty="0"/>
              <a:t>The tricky part is tracking your basis across multiple wallets / exchanges in fractions of coins</a:t>
            </a:r>
          </a:p>
          <a:p>
            <a:pPr lvl="1"/>
            <a:r>
              <a:rPr lang="en-US" dirty="0"/>
              <a:t> FIFO is often the default, but as with tracking basis in your stock portfolio there are sometimes cases where using named lots can offer a large tax advantage</a:t>
            </a:r>
          </a:p>
          <a:p>
            <a:r>
              <a:rPr lang="en-US" dirty="0"/>
              <a:t>There are many options – Here is (an affiliate) link to the service I use </a:t>
            </a:r>
            <a:r>
              <a:rPr lang="en-US" b="0" i="0" dirty="0">
                <a:effectLst/>
                <a:latin typeface="-apple-system"/>
                <a:hlinkClick r:id="rId3"/>
              </a:rPr>
              <a:t>ZenLedger.io</a:t>
            </a:r>
            <a:r>
              <a:rPr lang="en-US" b="0" i="0" dirty="0">
                <a:effectLst/>
                <a:latin typeface="-apple-system"/>
              </a:rPr>
              <a:t>.  I like them a lot</a:t>
            </a:r>
            <a:r>
              <a:rPr lang="en-US" dirty="0"/>
              <a:t>, but there are many software packages / services that are also quite good. </a:t>
            </a:r>
          </a:p>
          <a:p>
            <a:endParaRPr lang="en-US" dirty="0"/>
          </a:p>
        </p:txBody>
      </p:sp>
    </p:spTree>
    <p:extLst>
      <p:ext uri="{BB962C8B-B14F-4D97-AF65-F5344CB8AC3E}">
        <p14:creationId xmlns:p14="http://schemas.microsoft.com/office/powerpoint/2010/main" val="243270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Advanced Topics - Staking</a:t>
            </a:r>
          </a:p>
        </p:txBody>
      </p:sp>
      <p:sp>
        <p:nvSpPr>
          <p:cNvPr id="14" name="Content Placeholder 13"/>
          <p:cNvSpPr>
            <a:spLocks noGrp="1"/>
          </p:cNvSpPr>
          <p:nvPr>
            <p:ph idx="1"/>
          </p:nvPr>
        </p:nvSpPr>
        <p:spPr/>
        <p:txBody>
          <a:bodyPr>
            <a:normAutofit fontScale="92500"/>
          </a:bodyPr>
          <a:lstStyle/>
          <a:p>
            <a:r>
              <a:rPr lang="en-US" dirty="0"/>
              <a:t>POW – Proof of Work vs. POS – Proof of Stake</a:t>
            </a:r>
          </a:p>
          <a:p>
            <a:pPr lvl="1"/>
            <a:r>
              <a:rPr lang="en-US" dirty="0"/>
              <a:t>POW – Bitcoin and many others that use competing miners to validate transactions</a:t>
            </a:r>
          </a:p>
          <a:p>
            <a:pPr lvl="1"/>
            <a:r>
              <a:rPr lang="en-US" dirty="0"/>
              <a:t>POS – ARK, BNB, ALGO and others that use staked coins to determine who can validate transactions</a:t>
            </a:r>
          </a:p>
          <a:p>
            <a:pPr lvl="1"/>
            <a:r>
              <a:rPr lang="en-US" dirty="0"/>
              <a:t>Concern in both cases is sufficient validator diversity to prevent single ownership / 51% attacks</a:t>
            </a:r>
          </a:p>
          <a:p>
            <a:r>
              <a:rPr lang="en-US" dirty="0"/>
              <a:t>What is Staking</a:t>
            </a:r>
          </a:p>
          <a:p>
            <a:pPr lvl="1"/>
            <a:r>
              <a:rPr lang="en-US" dirty="0"/>
              <a:t>Show of support for validating nodes – often rewarded by validators (miners)</a:t>
            </a:r>
          </a:p>
          <a:p>
            <a:r>
              <a:rPr lang="en-US" dirty="0"/>
              <a:t>Generally limited risks</a:t>
            </a:r>
          </a:p>
          <a:p>
            <a:r>
              <a:rPr lang="en-US" dirty="0"/>
              <a:t>Some protocols might ‘lock’ your stake, some have fees for staking / </a:t>
            </a:r>
            <a:r>
              <a:rPr lang="en-US" dirty="0" err="1"/>
              <a:t>unstaking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82398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9456-12D6-45AE-9886-095BE5D6D90A}"/>
              </a:ext>
            </a:extLst>
          </p:cNvPr>
          <p:cNvSpPr>
            <a:spLocks noGrp="1"/>
          </p:cNvSpPr>
          <p:nvPr>
            <p:ph type="title"/>
          </p:nvPr>
        </p:nvSpPr>
        <p:spPr/>
        <p:txBody>
          <a:bodyPr/>
          <a:lstStyle/>
          <a:p>
            <a:r>
              <a:rPr lang="en-US" dirty="0"/>
              <a:t>As we start – some questions for you</a:t>
            </a:r>
          </a:p>
        </p:txBody>
      </p:sp>
      <p:sp>
        <p:nvSpPr>
          <p:cNvPr id="9" name="TextBox 8">
            <a:extLst>
              <a:ext uri="{FF2B5EF4-FFF2-40B4-BE49-F238E27FC236}">
                <a16:creationId xmlns:a16="http://schemas.microsoft.com/office/drawing/2014/main" id="{9CC918A5-D03D-4181-B0C0-EF9D65BEA33F}"/>
              </a:ext>
            </a:extLst>
          </p:cNvPr>
          <p:cNvSpPr txBox="1"/>
          <p:nvPr/>
        </p:nvSpPr>
        <p:spPr>
          <a:xfrm>
            <a:off x="1903412" y="2057400"/>
            <a:ext cx="9144000" cy="369332"/>
          </a:xfrm>
          <a:prstGeom prst="rect">
            <a:avLst/>
          </a:prstGeom>
          <a:noFill/>
        </p:spPr>
        <p:txBody>
          <a:bodyPr wrap="square" rtlCol="0">
            <a:spAutoFit/>
          </a:bodyPr>
          <a:lstStyle/>
          <a:p>
            <a:pPr marL="0" indent="0">
              <a:buNone/>
            </a:pPr>
            <a:r>
              <a:rPr lang="en-US" dirty="0"/>
              <a:t>Please open your phones and go to 		https://forms.gle/9YbPimiQ1EsuiBsDA</a:t>
            </a:r>
          </a:p>
        </p:txBody>
      </p:sp>
      <p:pic>
        <p:nvPicPr>
          <p:cNvPr id="6" name="Content Placeholder 5">
            <a:extLst>
              <a:ext uri="{FF2B5EF4-FFF2-40B4-BE49-F238E27FC236}">
                <a16:creationId xmlns:a16="http://schemas.microsoft.com/office/drawing/2014/main" id="{557A5FF9-6717-45F0-9AD5-7AA94AF4C9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04012" y="2667000"/>
            <a:ext cx="3886200" cy="3886200"/>
          </a:xfrm>
        </p:spPr>
      </p:pic>
    </p:spTree>
    <p:extLst>
      <p:ext uri="{BB962C8B-B14F-4D97-AF65-F5344CB8AC3E}">
        <p14:creationId xmlns:p14="http://schemas.microsoft.com/office/powerpoint/2010/main" val="16133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Advanced Topics – Types of Coins and their usage</a:t>
            </a:r>
          </a:p>
        </p:txBody>
      </p:sp>
      <p:sp>
        <p:nvSpPr>
          <p:cNvPr id="14" name="Content Placeholder 13"/>
          <p:cNvSpPr>
            <a:spLocks noGrp="1"/>
          </p:cNvSpPr>
          <p:nvPr>
            <p:ph idx="1"/>
          </p:nvPr>
        </p:nvSpPr>
        <p:spPr>
          <a:xfrm>
            <a:off x="1522413" y="1981200"/>
            <a:ext cx="10210799" cy="4187825"/>
          </a:xfrm>
        </p:spPr>
        <p:txBody>
          <a:bodyPr>
            <a:normAutofit fontScale="62500" lnSpcReduction="20000"/>
          </a:bodyPr>
          <a:lstStyle/>
          <a:p>
            <a:r>
              <a:rPr lang="en-US" dirty="0"/>
              <a:t>Bitcoin – digital gold, reserve currency used for trading pairs.  Transactions (buy coffee) are practical only with Level 2 protocols like Lightning network.</a:t>
            </a:r>
          </a:p>
          <a:p>
            <a:r>
              <a:rPr lang="en-US" dirty="0"/>
              <a:t>Ethereum – digital oil, many tokens built on top of ETH infrastructure / contracts – often industrial applications (</a:t>
            </a:r>
            <a:r>
              <a:rPr lang="en-US" dirty="0" err="1"/>
              <a:t>DeFi</a:t>
            </a:r>
            <a:r>
              <a:rPr lang="en-US" dirty="0"/>
              <a:t>…). Level 2 protocols and improvement proposals assist in helping it scale.</a:t>
            </a:r>
          </a:p>
          <a:p>
            <a:r>
              <a:rPr lang="en-US" dirty="0"/>
              <a:t>Alt Coins -  digital currencies, used for very specific applications</a:t>
            </a:r>
          </a:p>
          <a:p>
            <a:pPr lvl="1"/>
            <a:r>
              <a:rPr lang="en-US" dirty="0"/>
              <a:t>Faster / more efficient than Bitcoin for buying stuff (BCH, LTC)</a:t>
            </a:r>
          </a:p>
          <a:p>
            <a:pPr lvl="1"/>
            <a:r>
              <a:rPr lang="en-US" dirty="0"/>
              <a:t>Cheaper (than ETH) options for trading / defi (BNB, ALGO, ADA) </a:t>
            </a:r>
          </a:p>
          <a:p>
            <a:pPr lvl="1"/>
            <a:r>
              <a:rPr lang="en-US" dirty="0"/>
              <a:t>Tipping via built in app on </a:t>
            </a:r>
            <a:r>
              <a:rPr lang="en-US" dirty="0" err="1"/>
              <a:t>youtube</a:t>
            </a:r>
            <a:r>
              <a:rPr lang="en-US" dirty="0"/>
              <a:t> alternative (LBR)  </a:t>
            </a:r>
          </a:p>
          <a:p>
            <a:pPr lvl="1"/>
            <a:r>
              <a:rPr lang="en-US" dirty="0"/>
              <a:t>Funding art projects on </a:t>
            </a:r>
            <a:r>
              <a:rPr lang="en-US" dirty="0" err="1"/>
              <a:t>Staker</a:t>
            </a:r>
            <a:r>
              <a:rPr lang="en-US" dirty="0"/>
              <a:t> network (STR)</a:t>
            </a:r>
          </a:p>
          <a:p>
            <a:pPr lvl="1"/>
            <a:r>
              <a:rPr lang="en-US" dirty="0"/>
              <a:t>Paying professional gamers (EPIC)</a:t>
            </a:r>
          </a:p>
          <a:p>
            <a:pPr lvl="1"/>
            <a:r>
              <a:rPr lang="en-US" dirty="0"/>
              <a:t>Meme Coins – Dogecoin (DOGE), Shiba </a:t>
            </a:r>
            <a:r>
              <a:rPr lang="en-US" dirty="0" err="1"/>
              <a:t>Inu</a:t>
            </a:r>
            <a:r>
              <a:rPr lang="en-US" dirty="0"/>
              <a:t> (SHIB)</a:t>
            </a:r>
          </a:p>
          <a:p>
            <a:pPr lvl="1"/>
            <a:r>
              <a:rPr lang="en-US" dirty="0"/>
              <a:t>Possible Scam coins – Centra (CTR) pumped by Floyd Mayweather, </a:t>
            </a:r>
            <a:r>
              <a:rPr lang="en-US" dirty="0" err="1"/>
              <a:t>EthereumMax</a:t>
            </a:r>
            <a:r>
              <a:rPr lang="en-US" dirty="0"/>
              <a:t> (EMAX) which paid Kim Kardashian to promote it</a:t>
            </a:r>
          </a:p>
          <a:p>
            <a:r>
              <a:rPr lang="en-US" dirty="0"/>
              <a:t>Stable coins / Central Bank coins – used to store value with minimal volatility</a:t>
            </a:r>
          </a:p>
          <a:p>
            <a:r>
              <a:rPr lang="en-US" dirty="0"/>
              <a:t>Privacy Coins – digital cash, used to allow more anonymous transactions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6019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Advanced Topics – Stable Coins and CBDC	</a:t>
            </a:r>
          </a:p>
        </p:txBody>
      </p:sp>
      <p:sp>
        <p:nvSpPr>
          <p:cNvPr id="14" name="Content Placeholder 13"/>
          <p:cNvSpPr>
            <a:spLocks noGrp="1"/>
          </p:cNvSpPr>
          <p:nvPr>
            <p:ph idx="1"/>
          </p:nvPr>
        </p:nvSpPr>
        <p:spPr/>
        <p:txBody>
          <a:bodyPr>
            <a:normAutofit fontScale="92500" lnSpcReduction="20000"/>
          </a:bodyPr>
          <a:lstStyle/>
          <a:p>
            <a:r>
              <a:rPr lang="en-US" dirty="0"/>
              <a:t>Stable coins are designed to have minimal volatility</a:t>
            </a:r>
          </a:p>
          <a:p>
            <a:pPr lvl="1"/>
            <a:r>
              <a:rPr lang="en-US" dirty="0"/>
              <a:t>Most are pegged to the US Dollar (USDT, USDC, GUSD, BUSD, DAI)</a:t>
            </a:r>
          </a:p>
          <a:p>
            <a:pPr lvl="1"/>
            <a:r>
              <a:rPr lang="en-US" dirty="0"/>
              <a:t>There are others BGBP (British pound), EURS (Euros), DGX (1 gram gold)</a:t>
            </a:r>
          </a:p>
          <a:p>
            <a:pPr lvl="1"/>
            <a:r>
              <a:rPr lang="en-US" dirty="0"/>
              <a:t>Reserves backing stable coins vary by coin, but ultimately </a:t>
            </a:r>
            <a:r>
              <a:rPr lang="en-US" dirty="0" err="1"/>
              <a:t>garaunteed</a:t>
            </a:r>
            <a:r>
              <a:rPr lang="en-US" dirty="0"/>
              <a:t> by coin and / or smart contract</a:t>
            </a:r>
          </a:p>
          <a:p>
            <a:r>
              <a:rPr lang="en-US" dirty="0"/>
              <a:t>CBDCs are Central Bank Digital Currencies</a:t>
            </a:r>
          </a:p>
          <a:p>
            <a:pPr lvl="1"/>
            <a:r>
              <a:rPr lang="en-US" dirty="0"/>
              <a:t>This is basically a government backed stable coin</a:t>
            </a:r>
          </a:p>
          <a:p>
            <a:pPr lvl="1"/>
            <a:r>
              <a:rPr lang="en-US" dirty="0"/>
              <a:t>Much investigation, some trials, nothing released yet</a:t>
            </a:r>
          </a:p>
          <a:p>
            <a:pPr lvl="1"/>
            <a:r>
              <a:rPr lang="en-US" dirty="0"/>
              <a:t>No need for ‘reserves’ just like Fed Reserve can spend money into existence, it could ‘print’ as many dollars as required to support a USA CBDC</a:t>
            </a:r>
          </a:p>
          <a:p>
            <a:pPr lvl="1"/>
            <a:r>
              <a:rPr lang="en-US" dirty="0"/>
              <a:t>May not be distributed ledger</a:t>
            </a:r>
          </a:p>
          <a:p>
            <a:pPr lvl="1"/>
            <a:r>
              <a:rPr lang="en-US" dirty="0"/>
              <a:t>This could disrupt the current monetary system significantly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0758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Advanced Topics – Privacy Coins </a:t>
            </a:r>
          </a:p>
        </p:txBody>
      </p:sp>
      <p:sp>
        <p:nvSpPr>
          <p:cNvPr id="14" name="Content Placeholder 13"/>
          <p:cNvSpPr>
            <a:spLocks noGrp="1"/>
          </p:cNvSpPr>
          <p:nvPr>
            <p:ph idx="1"/>
          </p:nvPr>
        </p:nvSpPr>
        <p:spPr/>
        <p:txBody>
          <a:bodyPr>
            <a:normAutofit fontScale="70000" lnSpcReduction="20000"/>
          </a:bodyPr>
          <a:lstStyle/>
          <a:p>
            <a:r>
              <a:rPr lang="en-US" dirty="0"/>
              <a:t>What are Privacy Coins</a:t>
            </a:r>
          </a:p>
          <a:p>
            <a:pPr lvl="1"/>
            <a:r>
              <a:rPr lang="en-US" dirty="0"/>
              <a:t>Coins that implement distributed ledgers in ways to protect privacy.  The key feature generally is it is difficult or impossible for folks not involved in the transaction to be able to see who sent how much to whom from the distributed ledger.  Some implement additional security (e.g. transactions are encrypted or routed through TOR) to prevent monitoring a person’s internet connection looking for privacy coin activity.</a:t>
            </a:r>
          </a:p>
          <a:p>
            <a:r>
              <a:rPr lang="en-US" dirty="0"/>
              <a:t>Privacy is good for everyone</a:t>
            </a:r>
          </a:p>
          <a:p>
            <a:pPr lvl="1"/>
            <a:r>
              <a:rPr lang="en-US" dirty="0"/>
              <a:t>No one should want to publish their wealth balance to the world</a:t>
            </a:r>
          </a:p>
          <a:p>
            <a:pPr lvl="1"/>
            <a:r>
              <a:rPr lang="en-US" dirty="0"/>
              <a:t>Individuals likely do not want everyone to know where all your money comes from, nor where it is all spent</a:t>
            </a:r>
          </a:p>
          <a:p>
            <a:pPr lvl="1"/>
            <a:r>
              <a:rPr lang="en-US" dirty="0"/>
              <a:t>As a company you would not want your balances / accounts payable / accounts receivables to be made public</a:t>
            </a:r>
          </a:p>
          <a:p>
            <a:r>
              <a:rPr lang="en-US" dirty="0"/>
              <a:t>Criminals could use Privacy Coins too</a:t>
            </a:r>
          </a:p>
          <a:p>
            <a:pPr lvl="1"/>
            <a:r>
              <a:rPr lang="en-US" dirty="0"/>
              <a:t>Like cash, criminals may try to leverage this technology.</a:t>
            </a:r>
          </a:p>
          <a:p>
            <a:r>
              <a:rPr lang="en-US" dirty="0"/>
              <a:t>Examples of Privacy Coins include </a:t>
            </a:r>
            <a:r>
              <a:rPr lang="en-US" dirty="0" err="1"/>
              <a:t>Monero</a:t>
            </a:r>
            <a:r>
              <a:rPr lang="en-US" dirty="0"/>
              <a:t>(XMR), </a:t>
            </a:r>
            <a:r>
              <a:rPr lang="en-US" dirty="0" err="1"/>
              <a:t>Zcash</a:t>
            </a:r>
            <a:r>
              <a:rPr lang="en-US" dirty="0"/>
              <a:t>(ZEC), Dash(DASH), Verge(XVG), Pirate Chain(ARRR), Hush (HUSH)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3490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Advanced Topics - Exchanges</a:t>
            </a:r>
          </a:p>
        </p:txBody>
      </p:sp>
      <p:sp>
        <p:nvSpPr>
          <p:cNvPr id="14" name="Content Placeholder 13"/>
          <p:cNvSpPr>
            <a:spLocks noGrp="1"/>
          </p:cNvSpPr>
          <p:nvPr>
            <p:ph idx="1"/>
          </p:nvPr>
        </p:nvSpPr>
        <p:spPr/>
        <p:txBody>
          <a:bodyPr>
            <a:normAutofit fontScale="92500" lnSpcReduction="10000"/>
          </a:bodyPr>
          <a:lstStyle/>
          <a:p>
            <a:pPr marL="0" indent="0">
              <a:buNone/>
            </a:pPr>
            <a:r>
              <a:rPr lang="en-US" dirty="0"/>
              <a:t>Exchanges are places people get together to buy and sell crypto.  Key concepts to know about: </a:t>
            </a:r>
          </a:p>
          <a:p>
            <a:r>
              <a:rPr lang="en-US" dirty="0"/>
              <a:t>Centralized vs. Decentralized exchanges (CEX vs. DEX)</a:t>
            </a:r>
          </a:p>
          <a:p>
            <a:r>
              <a:rPr lang="en-US" dirty="0"/>
              <a:t>Authentication requirements (KYC / 2FA)</a:t>
            </a:r>
          </a:p>
          <a:p>
            <a:r>
              <a:rPr lang="en-US" dirty="0"/>
              <a:t>Who has the private keys?</a:t>
            </a:r>
          </a:p>
          <a:p>
            <a:r>
              <a:rPr lang="en-US" dirty="0"/>
              <a:t>Market orders / Limit orders / Stop-Limit orders</a:t>
            </a:r>
          </a:p>
          <a:p>
            <a:r>
              <a:rPr lang="en-US" dirty="0"/>
              <a:t>Transaction Fees</a:t>
            </a:r>
          </a:p>
          <a:p>
            <a:r>
              <a:rPr lang="en-US" dirty="0"/>
              <a:t>Market makers vs LP </a:t>
            </a:r>
          </a:p>
          <a:p>
            <a:r>
              <a:rPr lang="en-US" dirty="0"/>
              <a:t>Margin</a:t>
            </a:r>
          </a:p>
          <a:p>
            <a:endParaRPr lang="en-US" dirty="0"/>
          </a:p>
        </p:txBody>
      </p:sp>
    </p:spTree>
    <p:extLst>
      <p:ext uri="{BB962C8B-B14F-4D97-AF65-F5344CB8AC3E}">
        <p14:creationId xmlns:p14="http://schemas.microsoft.com/office/powerpoint/2010/main" val="25570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Advanced Topics - </a:t>
            </a:r>
            <a:r>
              <a:rPr lang="en-US" dirty="0" err="1"/>
              <a:t>DeFi</a:t>
            </a:r>
            <a:endParaRPr lang="en-US" dirty="0"/>
          </a:p>
        </p:txBody>
      </p:sp>
      <p:sp>
        <p:nvSpPr>
          <p:cNvPr id="14" name="Content Placeholder 13"/>
          <p:cNvSpPr>
            <a:spLocks noGrp="1"/>
          </p:cNvSpPr>
          <p:nvPr>
            <p:ph idx="1"/>
          </p:nvPr>
        </p:nvSpPr>
        <p:spPr/>
        <p:txBody>
          <a:bodyPr>
            <a:normAutofit/>
          </a:bodyPr>
          <a:lstStyle/>
          <a:p>
            <a:r>
              <a:rPr lang="en-US" dirty="0"/>
              <a:t>What is </a:t>
            </a:r>
            <a:r>
              <a:rPr lang="en-US" dirty="0" err="1"/>
              <a:t>DeFi</a:t>
            </a:r>
            <a:r>
              <a:rPr lang="en-US" dirty="0"/>
              <a:t> – Decentralized Finance</a:t>
            </a:r>
          </a:p>
          <a:p>
            <a:r>
              <a:rPr lang="en-US" dirty="0"/>
              <a:t>Why is it so exciting</a:t>
            </a:r>
          </a:p>
          <a:p>
            <a:pPr lvl="1"/>
            <a:r>
              <a:rPr lang="en-US" dirty="0"/>
              <a:t>Uses smart contracts</a:t>
            </a:r>
          </a:p>
          <a:p>
            <a:pPr lvl="1"/>
            <a:r>
              <a:rPr lang="en-US" dirty="0"/>
              <a:t>Allows common folk to participate in lending / borrowing directly</a:t>
            </a:r>
          </a:p>
          <a:p>
            <a:r>
              <a:rPr lang="en-US" dirty="0"/>
              <a:t>Risks / Rewards</a:t>
            </a:r>
          </a:p>
          <a:p>
            <a:pPr lvl="1"/>
            <a:r>
              <a:rPr lang="en-US" dirty="0"/>
              <a:t>APYs can be huge </a:t>
            </a:r>
          </a:p>
          <a:p>
            <a:pPr lvl="1"/>
            <a:r>
              <a:rPr lang="en-US" dirty="0"/>
              <a:t>BUT - You can lose all your principal</a:t>
            </a:r>
          </a:p>
          <a:p>
            <a:r>
              <a:rPr lang="en-US" dirty="0"/>
              <a:t>Regulation</a:t>
            </a:r>
          </a:p>
          <a:p>
            <a:pPr lvl="1"/>
            <a:r>
              <a:rPr lang="en-US" dirty="0"/>
              <a:t>Currently minimal regulations / safety nets</a:t>
            </a:r>
          </a:p>
          <a:p>
            <a:endParaRPr lang="en-US" dirty="0"/>
          </a:p>
          <a:p>
            <a:endParaRPr lang="en-US" dirty="0"/>
          </a:p>
        </p:txBody>
      </p:sp>
      <p:pic>
        <p:nvPicPr>
          <p:cNvPr id="3" name="Picture 2">
            <a:extLst>
              <a:ext uri="{FF2B5EF4-FFF2-40B4-BE49-F238E27FC236}">
                <a16:creationId xmlns:a16="http://schemas.microsoft.com/office/drawing/2014/main" id="{F0E6BE65-9AF9-48F3-86BF-F0DB79A13CDF}"/>
              </a:ext>
            </a:extLst>
          </p:cNvPr>
          <p:cNvPicPr>
            <a:picLocks noChangeAspect="1"/>
          </p:cNvPicPr>
          <p:nvPr/>
        </p:nvPicPr>
        <p:blipFill>
          <a:blip r:embed="rId3"/>
          <a:stretch>
            <a:fillRect/>
          </a:stretch>
        </p:blipFill>
        <p:spPr>
          <a:xfrm>
            <a:off x="6246812" y="4064900"/>
            <a:ext cx="5296544" cy="1045083"/>
          </a:xfrm>
          <a:prstGeom prst="rect">
            <a:avLst/>
          </a:prstGeom>
        </p:spPr>
      </p:pic>
    </p:spTree>
    <p:extLst>
      <p:ext uri="{BB962C8B-B14F-4D97-AF65-F5344CB8AC3E}">
        <p14:creationId xmlns:p14="http://schemas.microsoft.com/office/powerpoint/2010/main" val="314273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Advanced Topics – Liquidity Pools</a:t>
            </a:r>
          </a:p>
        </p:txBody>
      </p:sp>
      <p:sp>
        <p:nvSpPr>
          <p:cNvPr id="14" name="Content Placeholder 13"/>
          <p:cNvSpPr>
            <a:spLocks noGrp="1"/>
          </p:cNvSpPr>
          <p:nvPr>
            <p:ph idx="1"/>
          </p:nvPr>
        </p:nvSpPr>
        <p:spPr/>
        <p:txBody>
          <a:bodyPr>
            <a:normAutofit/>
          </a:bodyPr>
          <a:lstStyle/>
          <a:p>
            <a:r>
              <a:rPr lang="en-US" dirty="0"/>
              <a:t>Liquidity pools are one form of </a:t>
            </a:r>
            <a:r>
              <a:rPr lang="en-US" dirty="0" err="1"/>
              <a:t>DeFi</a:t>
            </a:r>
            <a:r>
              <a:rPr lang="en-US" dirty="0"/>
              <a:t>.  They let individuals earn transaction fees by providing liquidity to a trading pair.  This removes the need for market makers.</a:t>
            </a:r>
          </a:p>
          <a:p>
            <a:r>
              <a:rPr lang="en-US" dirty="0"/>
              <a:t>As in the </a:t>
            </a:r>
            <a:r>
              <a:rPr lang="en-US" dirty="0" err="1"/>
              <a:t>DeFi</a:t>
            </a:r>
            <a:r>
              <a:rPr lang="en-US" dirty="0"/>
              <a:t> slide, the APY rewards can be huge, but the risks are commensurate</a:t>
            </a:r>
          </a:p>
          <a:p>
            <a:r>
              <a:rPr lang="en-US" dirty="0"/>
              <a:t>Stake equal value of both coins in the liquidity pair</a:t>
            </a:r>
          </a:p>
          <a:p>
            <a:r>
              <a:rPr lang="en-US" dirty="0"/>
              <a:t>One key risk that should be understood if you are going to participate in this is Impermanent Loss.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5276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Advanced Topics – Non-Fungible Tokens NFTs</a:t>
            </a:r>
          </a:p>
        </p:txBody>
      </p:sp>
      <p:sp>
        <p:nvSpPr>
          <p:cNvPr id="6" name="TextBox 5">
            <a:extLst>
              <a:ext uri="{FF2B5EF4-FFF2-40B4-BE49-F238E27FC236}">
                <a16:creationId xmlns:a16="http://schemas.microsoft.com/office/drawing/2014/main" id="{1C08115A-F9A1-4E29-BA3C-B8914F8C34B7}"/>
              </a:ext>
            </a:extLst>
          </p:cNvPr>
          <p:cNvSpPr txBox="1"/>
          <p:nvPr/>
        </p:nvSpPr>
        <p:spPr>
          <a:xfrm>
            <a:off x="1751012" y="2133600"/>
            <a:ext cx="9372600" cy="4339650"/>
          </a:xfrm>
          <a:prstGeom prst="rect">
            <a:avLst/>
          </a:prstGeom>
          <a:noFill/>
        </p:spPr>
        <p:txBody>
          <a:bodyPr wrap="square" rtlCol="0">
            <a:spAutoFit/>
          </a:bodyPr>
          <a:lstStyle/>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kumimoji="0" lang="en-US" sz="2000" b="0" i="0" u="none" strike="noStrike" kern="1200" cap="none" spc="0" normalizeH="0" baseline="0" noProof="0" dirty="0">
                <a:ln>
                  <a:noFill/>
                </a:ln>
                <a:solidFill>
                  <a:srgbClr val="303030"/>
                </a:solidFill>
                <a:effectLst/>
                <a:uLnTx/>
                <a:uFillTx/>
                <a:latin typeface="Cambria"/>
                <a:ea typeface="+mn-ea"/>
                <a:cs typeface="+mn-cs"/>
              </a:rPr>
              <a:t>Unlike BTC or </a:t>
            </a:r>
            <a:r>
              <a:rPr lang="en-US" sz="2000" dirty="0">
                <a:solidFill>
                  <a:srgbClr val="303030"/>
                </a:solidFill>
                <a:latin typeface="Cambria"/>
              </a:rPr>
              <a:t>ETH the value of one token may be much different than another.</a:t>
            </a:r>
          </a:p>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kumimoji="0" lang="en-US" sz="2000" b="0" i="0" u="none" strike="noStrike" kern="1200" cap="none" spc="0" normalizeH="0" baseline="0" noProof="0" dirty="0">
                <a:ln>
                  <a:noFill/>
                </a:ln>
                <a:solidFill>
                  <a:srgbClr val="303030"/>
                </a:solidFill>
                <a:effectLst/>
                <a:uLnTx/>
                <a:uFillTx/>
                <a:latin typeface="Cambria"/>
                <a:ea typeface="+mn-ea"/>
                <a:cs typeface="+mn-cs"/>
              </a:rPr>
              <a:t>You are buying a token (you have the private key to prove you own it) that is associated with ‘something’.  </a:t>
            </a:r>
            <a:r>
              <a:rPr kumimoji="0" lang="en-US" sz="2000" b="0" i="0" u="none" strike="noStrike" kern="1200" cap="none" spc="0" normalizeH="0" baseline="0" noProof="0" dirty="0" err="1">
                <a:ln>
                  <a:noFill/>
                </a:ln>
                <a:solidFill>
                  <a:srgbClr val="303030"/>
                </a:solidFill>
                <a:effectLst/>
                <a:uLnTx/>
                <a:uFillTx/>
                <a:latin typeface="Cambria"/>
                <a:ea typeface="+mn-ea"/>
                <a:cs typeface="+mn-cs"/>
              </a:rPr>
              <a:t>Beeple</a:t>
            </a:r>
            <a:r>
              <a:rPr kumimoji="0" lang="en-US" sz="2000" b="0" i="0" u="none" strike="noStrike" kern="1200" cap="none" spc="0" normalizeH="0" baseline="0" noProof="0" dirty="0">
                <a:ln>
                  <a:noFill/>
                </a:ln>
                <a:solidFill>
                  <a:srgbClr val="303030"/>
                </a:solidFill>
                <a:effectLst/>
                <a:uLnTx/>
                <a:uFillTx/>
                <a:latin typeface="Cambria"/>
                <a:ea typeface="+mn-ea"/>
                <a:cs typeface="+mn-cs"/>
              </a:rPr>
              <a:t> (Mike Winkelmann) sold an NFT of a digital picture for $69 million.</a:t>
            </a:r>
          </a:p>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kumimoji="0" lang="en-US" sz="2000" b="0" i="0" u="none" strike="noStrike" kern="1200" cap="none" spc="0" normalizeH="0" baseline="0" noProof="0" dirty="0">
                <a:ln>
                  <a:noFill/>
                </a:ln>
                <a:solidFill>
                  <a:srgbClr val="303030"/>
                </a:solidFill>
                <a:effectLst/>
                <a:uLnTx/>
                <a:uFillTx/>
                <a:latin typeface="Cambria"/>
                <a:ea typeface="+mn-ea"/>
                <a:cs typeface="+mn-cs"/>
              </a:rPr>
              <a:t>What will it be worth in future?  Bragging rights, more millions, or nothing at all? No one knows.</a:t>
            </a:r>
          </a:p>
          <a:p>
            <a:pPr marL="223838" marR="0" lvl="0" indent="-223838" algn="l" defTabSz="914400" rtl="0" eaLnBrk="1" fontAlgn="auto" latinLnBrk="0" hangingPunct="1">
              <a:lnSpc>
                <a:spcPct val="90000"/>
              </a:lnSpc>
              <a:spcBef>
                <a:spcPts val="1800"/>
              </a:spcBef>
              <a:spcAft>
                <a:spcPts val="0"/>
              </a:spcAft>
              <a:buClr>
                <a:srgbClr val="303030">
                  <a:lumMod val="90000"/>
                  <a:lumOff val="10000"/>
                </a:srgbClr>
              </a:buClr>
              <a:buSzPct val="80000"/>
              <a:buFont typeface="Arial" pitchFamily="34" charset="0"/>
              <a:buChar char="•"/>
              <a:tabLst/>
              <a:defRPr/>
            </a:pPr>
            <a:r>
              <a:rPr lang="en-US" sz="2000" dirty="0">
                <a:solidFill>
                  <a:srgbClr val="303030"/>
                </a:solidFill>
                <a:latin typeface="Cambria"/>
              </a:rPr>
              <a:t>The real value of an NFT is in the ability to use it to enforce ownership elsewhere.  </a:t>
            </a:r>
          </a:p>
          <a:p>
            <a:pPr marL="681038" lvl="1" indent="-223838">
              <a:lnSpc>
                <a:spcPct val="90000"/>
              </a:lnSpc>
              <a:spcBef>
                <a:spcPts val="600"/>
              </a:spcBef>
              <a:buClr>
                <a:srgbClr val="303030">
                  <a:lumMod val="90000"/>
                  <a:lumOff val="10000"/>
                </a:srgbClr>
              </a:buClr>
              <a:buSzPct val="80000"/>
              <a:buFont typeface="Arial" pitchFamily="34" charset="0"/>
              <a:buChar char="•"/>
              <a:defRPr/>
            </a:pPr>
            <a:r>
              <a:rPr lang="en-US" sz="2000" dirty="0">
                <a:solidFill>
                  <a:srgbClr val="303030"/>
                </a:solidFill>
                <a:latin typeface="Cambria"/>
              </a:rPr>
              <a:t>In game (Fortnite special armor / weapons)</a:t>
            </a:r>
          </a:p>
          <a:p>
            <a:pPr marL="681038" lvl="1" indent="-223838">
              <a:lnSpc>
                <a:spcPct val="90000"/>
              </a:lnSpc>
              <a:spcBef>
                <a:spcPts val="600"/>
              </a:spcBef>
              <a:buClr>
                <a:srgbClr val="303030">
                  <a:lumMod val="90000"/>
                  <a:lumOff val="10000"/>
                </a:srgbClr>
              </a:buClr>
              <a:buSzPct val="80000"/>
              <a:buFont typeface="Arial" pitchFamily="34" charset="0"/>
              <a:buChar char="•"/>
              <a:defRPr/>
            </a:pPr>
            <a:r>
              <a:rPr lang="en-US" sz="2000" dirty="0">
                <a:solidFill>
                  <a:srgbClr val="303030"/>
                </a:solidFill>
                <a:latin typeface="Cambria"/>
              </a:rPr>
              <a:t>Real Estate (where government agency including local sheriff) use NFT as proof of ownership of land instead of title in Count Records office</a:t>
            </a:r>
          </a:p>
          <a:p>
            <a:pPr marL="681038" lvl="1" indent="-223838">
              <a:lnSpc>
                <a:spcPct val="90000"/>
              </a:lnSpc>
              <a:spcBef>
                <a:spcPts val="600"/>
              </a:spcBef>
              <a:buClr>
                <a:srgbClr val="303030">
                  <a:lumMod val="90000"/>
                  <a:lumOff val="10000"/>
                </a:srgbClr>
              </a:buClr>
              <a:buSzPct val="80000"/>
              <a:buFont typeface="Arial" pitchFamily="34" charset="0"/>
              <a:buChar char="•"/>
              <a:defRPr/>
            </a:pPr>
            <a:r>
              <a:rPr lang="en-US" sz="2000" dirty="0">
                <a:solidFill>
                  <a:srgbClr val="303030"/>
                </a:solidFill>
                <a:latin typeface="Cambria"/>
              </a:rPr>
              <a:t>Copyright (where radio stations, Spotify, Apple Music) pay artists based on token ownership for songs being played.</a:t>
            </a:r>
          </a:p>
        </p:txBody>
      </p:sp>
    </p:spTree>
    <p:extLst>
      <p:ext uri="{BB962C8B-B14F-4D97-AF65-F5344CB8AC3E}">
        <p14:creationId xmlns:p14="http://schemas.microsoft.com/office/powerpoint/2010/main" val="385090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Advanced Topics – Other Crypto use cases</a:t>
            </a:r>
          </a:p>
        </p:txBody>
      </p:sp>
      <p:sp>
        <p:nvSpPr>
          <p:cNvPr id="6" name="TextBox 5">
            <a:extLst>
              <a:ext uri="{FF2B5EF4-FFF2-40B4-BE49-F238E27FC236}">
                <a16:creationId xmlns:a16="http://schemas.microsoft.com/office/drawing/2014/main" id="{1C08115A-F9A1-4E29-BA3C-B8914F8C34B7}"/>
              </a:ext>
            </a:extLst>
          </p:cNvPr>
          <p:cNvSpPr txBox="1"/>
          <p:nvPr/>
        </p:nvSpPr>
        <p:spPr>
          <a:xfrm>
            <a:off x="1827212" y="2133600"/>
            <a:ext cx="9372600" cy="3970318"/>
          </a:xfrm>
          <a:prstGeom prst="rect">
            <a:avLst/>
          </a:prstGeom>
          <a:noFill/>
        </p:spPr>
        <p:txBody>
          <a:bodyPr wrap="square" rtlCol="0">
            <a:spAutoFit/>
          </a:bodyPr>
          <a:lstStyle/>
          <a:p>
            <a:r>
              <a:rPr lang="en-US" dirty="0"/>
              <a:t>The blockchain – all the blockchains.  These can be used for more than just currency.</a:t>
            </a:r>
          </a:p>
          <a:p>
            <a:endParaRPr lang="en-US" dirty="0"/>
          </a:p>
          <a:p>
            <a:pPr marL="342900" indent="-342900">
              <a:buFont typeface="+mj-lt"/>
              <a:buAutoNum type="arabicPeriod"/>
            </a:pPr>
            <a:r>
              <a:rPr lang="en-US" dirty="0"/>
              <a:t>Digital Record – Recording deeds,  Car titles, Contracts, Stock ownership</a:t>
            </a:r>
          </a:p>
          <a:p>
            <a:pPr marL="342900" indent="-342900">
              <a:buFont typeface="+mj-lt"/>
              <a:buAutoNum type="arabicPeriod"/>
            </a:pPr>
            <a:r>
              <a:rPr lang="en-US" dirty="0"/>
              <a:t>Digital Identity – proof of identity not tied to biometrics</a:t>
            </a:r>
          </a:p>
          <a:p>
            <a:pPr marL="342900" indent="-342900">
              <a:buFont typeface="+mj-lt"/>
              <a:buAutoNum type="arabicPeriod"/>
            </a:pPr>
            <a:r>
              <a:rPr lang="en-US" dirty="0"/>
              <a:t>Tokens – Magic the gathering cards, online game special items</a:t>
            </a:r>
          </a:p>
          <a:p>
            <a:pPr marL="342900" indent="-342900">
              <a:buFont typeface="+mj-lt"/>
              <a:buAutoNum type="arabicPeriod"/>
            </a:pPr>
            <a:r>
              <a:rPr lang="en-US" dirty="0"/>
              <a:t>Audit trails – track transactions, contracts and more</a:t>
            </a:r>
          </a:p>
          <a:p>
            <a:pPr marL="342900" indent="-342900">
              <a:buFont typeface="+mj-lt"/>
              <a:buAutoNum type="arabicPeriod"/>
            </a:pPr>
            <a:r>
              <a:rPr lang="en-US" dirty="0"/>
              <a:t>Implement Smart Contracts – have the contract automatically enforced</a:t>
            </a:r>
          </a:p>
          <a:p>
            <a:pPr marL="342900" indent="-342900">
              <a:buFont typeface="+mj-lt"/>
              <a:buAutoNum type="arabicPeriod"/>
            </a:pPr>
            <a:r>
              <a:rPr lang="en-US" dirty="0"/>
              <a:t>Futures / Options – One implementation of Smart contracts</a:t>
            </a:r>
          </a:p>
          <a:p>
            <a:pPr marL="342900" indent="-342900">
              <a:buFont typeface="+mj-lt"/>
              <a:buAutoNum type="arabicPeriod"/>
            </a:pPr>
            <a:endParaRPr lang="en-US" dirty="0"/>
          </a:p>
          <a:p>
            <a:pPr lvl="1"/>
            <a:endParaRPr lang="en-US" dirty="0"/>
          </a:p>
          <a:p>
            <a:pPr marL="800100" lvl="1" indent="-342900">
              <a:buFont typeface="+mj-lt"/>
              <a:buAutoNum type="alphaLcPeriod"/>
            </a:pPr>
            <a:endParaRPr lang="en-US" dirty="0"/>
          </a:p>
          <a:p>
            <a:pPr marL="800100" lvl="1" indent="-342900">
              <a:buFont typeface="+mj-lt"/>
              <a:buAutoNum type="alphaLcPeriod"/>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60160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Advanced Topics – Evaluating coins</a:t>
            </a:r>
          </a:p>
        </p:txBody>
      </p:sp>
      <p:sp>
        <p:nvSpPr>
          <p:cNvPr id="6" name="TextBox 5">
            <a:extLst>
              <a:ext uri="{FF2B5EF4-FFF2-40B4-BE49-F238E27FC236}">
                <a16:creationId xmlns:a16="http://schemas.microsoft.com/office/drawing/2014/main" id="{1C08115A-F9A1-4E29-BA3C-B8914F8C34B7}"/>
              </a:ext>
            </a:extLst>
          </p:cNvPr>
          <p:cNvSpPr txBox="1"/>
          <p:nvPr/>
        </p:nvSpPr>
        <p:spPr>
          <a:xfrm>
            <a:off x="1827212" y="2133600"/>
            <a:ext cx="9372600" cy="4247317"/>
          </a:xfrm>
          <a:prstGeom prst="rect">
            <a:avLst/>
          </a:prstGeom>
          <a:noFill/>
        </p:spPr>
        <p:txBody>
          <a:bodyPr wrap="square" rtlCol="0">
            <a:spAutoFit/>
          </a:bodyPr>
          <a:lstStyle/>
          <a:p>
            <a:r>
              <a:rPr lang="en-US" dirty="0"/>
              <a:t>When looking at a coin to determine if I’m going to acquire / invest</a:t>
            </a:r>
          </a:p>
          <a:p>
            <a:endParaRPr lang="en-US" dirty="0"/>
          </a:p>
          <a:p>
            <a:pPr marL="342900" indent="-342900">
              <a:buFont typeface="+mj-lt"/>
              <a:buAutoNum type="arabicPeriod"/>
            </a:pPr>
            <a:r>
              <a:rPr lang="en-US" dirty="0"/>
              <a:t>Why does it exist (Purpose)</a:t>
            </a:r>
          </a:p>
          <a:p>
            <a:pPr marL="342900" indent="-342900">
              <a:buFont typeface="+mj-lt"/>
              <a:buAutoNum type="arabicPeriod"/>
            </a:pPr>
            <a:r>
              <a:rPr lang="en-US" dirty="0"/>
              <a:t>What does it do (Technology)</a:t>
            </a:r>
          </a:p>
          <a:p>
            <a:pPr marL="342900" indent="-342900">
              <a:buFont typeface="+mj-lt"/>
              <a:buAutoNum type="arabicPeriod"/>
            </a:pPr>
            <a:r>
              <a:rPr lang="en-US" dirty="0"/>
              <a:t>Real World Adoption (How much is it actually used, not just stacked)</a:t>
            </a:r>
          </a:p>
          <a:p>
            <a:pPr marL="342900" indent="-342900">
              <a:buFont typeface="+mj-lt"/>
              <a:buAutoNum type="arabicPeriod"/>
            </a:pPr>
            <a:r>
              <a:rPr lang="en-US" dirty="0"/>
              <a:t>Dev team depth and activity (GitHub)</a:t>
            </a:r>
          </a:p>
          <a:p>
            <a:pPr marL="342900" indent="-342900">
              <a:buFont typeface="+mj-lt"/>
              <a:buAutoNum type="arabicPeriod"/>
            </a:pPr>
            <a:r>
              <a:rPr lang="en-US" dirty="0"/>
              <a:t>Marketing / Community support (Discord / Telegram)</a:t>
            </a:r>
          </a:p>
          <a:p>
            <a:pPr marL="342900" indent="-342900">
              <a:buFont typeface="+mj-lt"/>
              <a:buAutoNum type="arabicPeriod"/>
            </a:pPr>
            <a:r>
              <a:rPr lang="en-US" dirty="0"/>
              <a:t>Price / Market Cap (Market Size) / Exchange availability / Liquidity</a:t>
            </a:r>
          </a:p>
          <a:p>
            <a:pPr marL="342900" indent="-342900">
              <a:buFont typeface="+mj-lt"/>
              <a:buAutoNum type="arabicPeriod"/>
            </a:pPr>
            <a:r>
              <a:rPr lang="en-US" dirty="0"/>
              <a:t>Governance (How are decisions made)</a:t>
            </a:r>
          </a:p>
          <a:p>
            <a:pPr marL="342900" indent="-342900">
              <a:buFont typeface="+mj-lt"/>
              <a:buAutoNum type="arabicPeriod"/>
            </a:pPr>
            <a:r>
              <a:rPr lang="en-US" dirty="0"/>
              <a:t>Competitive Advantage / Barriers to entry for competitors</a:t>
            </a:r>
          </a:p>
          <a:p>
            <a:pPr marL="342900" indent="-342900">
              <a:buFont typeface="+mj-lt"/>
              <a:buAutoNum type="arabicPeriod"/>
            </a:pPr>
            <a:endParaRPr lang="en-US" dirty="0"/>
          </a:p>
          <a:p>
            <a:pPr marL="342900" indent="-342900">
              <a:buFont typeface="+mj-lt"/>
              <a:buAutoNum type="arabicPeriod"/>
            </a:pPr>
            <a:endParaRPr lang="en-US" dirty="0"/>
          </a:p>
          <a:p>
            <a:r>
              <a:rPr lang="en-US" b="1" u="sng" dirty="0"/>
              <a:t>DYOR  </a:t>
            </a:r>
            <a:r>
              <a:rPr lang="en-US" dirty="0"/>
              <a:t>Do Your Own Research, don’t get scammed by pump and dump schemes</a:t>
            </a:r>
            <a:endParaRPr lang="en-US" b="1" u="sng"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53069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Bonus – Can you avoid taxes on your Bitcoin Billions? Part 1</a:t>
            </a:r>
          </a:p>
        </p:txBody>
      </p:sp>
      <p:sp>
        <p:nvSpPr>
          <p:cNvPr id="6" name="TextBox 5">
            <a:extLst>
              <a:ext uri="{FF2B5EF4-FFF2-40B4-BE49-F238E27FC236}">
                <a16:creationId xmlns:a16="http://schemas.microsoft.com/office/drawing/2014/main" id="{1C08115A-F9A1-4E29-BA3C-B8914F8C34B7}"/>
              </a:ext>
            </a:extLst>
          </p:cNvPr>
          <p:cNvSpPr txBox="1"/>
          <p:nvPr/>
        </p:nvSpPr>
        <p:spPr>
          <a:xfrm>
            <a:off x="1293812" y="1981200"/>
            <a:ext cx="10058400" cy="5632311"/>
          </a:xfrm>
          <a:prstGeom prst="rect">
            <a:avLst/>
          </a:prstGeom>
          <a:noFill/>
        </p:spPr>
        <p:txBody>
          <a:bodyPr wrap="square" rtlCol="0">
            <a:spAutoFit/>
          </a:bodyPr>
          <a:lstStyle/>
          <a:p>
            <a:pPr lvl="1"/>
            <a:r>
              <a:rPr lang="en-US" dirty="0"/>
              <a:t>If you bought Bitcoin some years back (sub $1,00) and it really does go to 100k, 500k or more you may expect a significant tax bill.  </a:t>
            </a:r>
          </a:p>
          <a:p>
            <a:pPr lvl="1"/>
            <a:endParaRPr lang="en-US" dirty="0"/>
          </a:p>
          <a:p>
            <a:pPr lvl="1"/>
            <a:r>
              <a:rPr lang="en-US" dirty="0"/>
              <a:t>Many folks think since it’s not dollars in a bank and since the IRS doesn’t have a 1099 on it, you can skip reporting – seems risky to me.</a:t>
            </a:r>
          </a:p>
          <a:p>
            <a:pPr lvl="1"/>
            <a:endParaRPr lang="en-US" dirty="0"/>
          </a:p>
          <a:p>
            <a:pPr lvl="1"/>
            <a:r>
              <a:rPr lang="en-US" dirty="0"/>
              <a:t>BUT, because the IRS has defined it as property (like a shovel or car) not as money there may be some clever strategies you can try.</a:t>
            </a:r>
          </a:p>
          <a:p>
            <a:pPr lvl="1"/>
            <a:endParaRPr lang="en-US" dirty="0"/>
          </a:p>
          <a:p>
            <a:pPr lvl="1"/>
            <a:r>
              <a:rPr lang="en-US" dirty="0"/>
              <a:t>As stated earlier, I am not a CPA, nor a tax attorney and the following is certainly not to be considered professional advice.  These are ideas for you to explore and consider.  </a:t>
            </a:r>
          </a:p>
          <a:p>
            <a:pPr lvl="1"/>
            <a:endParaRPr lang="en-US" dirty="0"/>
          </a:p>
          <a:p>
            <a:pPr lvl="1"/>
            <a:r>
              <a:rPr lang="en-US" dirty="0"/>
              <a:t>As above </a:t>
            </a:r>
            <a:r>
              <a:rPr lang="en-US" b="1" u="sng" dirty="0"/>
              <a:t>DYOR</a:t>
            </a:r>
          </a:p>
          <a:p>
            <a:pPr lvl="1"/>
            <a:endParaRPr lang="en-US" dirty="0"/>
          </a:p>
          <a:p>
            <a:pPr marL="342900" indent="-342900">
              <a:buAutoNum type="arabicPeriod"/>
            </a:pPr>
            <a:endParaRPr lang="en-US" dirty="0"/>
          </a:p>
          <a:p>
            <a:pPr marL="800100" lvl="1" indent="-342900">
              <a:buFont typeface="+mj-lt"/>
              <a:buAutoNum type="alphaLcPeriod"/>
            </a:pPr>
            <a:endParaRPr lang="en-US" dirty="0"/>
          </a:p>
          <a:p>
            <a:pPr marL="800100" lvl="1" indent="-342900">
              <a:buFont typeface="+mj-lt"/>
              <a:buAutoNum type="alphaLcPeriod"/>
            </a:pPr>
            <a:endParaRPr lang="en-US" dirty="0"/>
          </a:p>
          <a:p>
            <a:pPr marL="800100" lvl="1" indent="-342900">
              <a:buFont typeface="+mj-lt"/>
              <a:buAutoNum type="alphaLcPeriod"/>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71137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Jesse Markowitz</a:t>
            </a:r>
          </a:p>
        </p:txBody>
      </p:sp>
      <p:sp>
        <p:nvSpPr>
          <p:cNvPr id="14" name="Content Placeholder 13"/>
          <p:cNvSpPr>
            <a:spLocks noGrp="1"/>
          </p:cNvSpPr>
          <p:nvPr>
            <p:ph idx="1"/>
          </p:nvPr>
        </p:nvSpPr>
        <p:spPr>
          <a:xfrm>
            <a:off x="1522413" y="1981200"/>
            <a:ext cx="10058399" cy="4187825"/>
          </a:xfrm>
        </p:spPr>
        <p:txBody>
          <a:bodyPr>
            <a:normAutofit fontScale="92500"/>
          </a:bodyPr>
          <a:lstStyle/>
          <a:p>
            <a:r>
              <a:rPr lang="en-US" dirty="0"/>
              <a:t>Computer Enthusiast / programmer for over 35 years.  </a:t>
            </a:r>
          </a:p>
          <a:p>
            <a:r>
              <a:rPr lang="en-US" dirty="0"/>
              <a:t>Engineering Degree from Georgia Institute of Technology</a:t>
            </a:r>
          </a:p>
          <a:p>
            <a:r>
              <a:rPr lang="en-US" dirty="0"/>
              <a:t>Executive MBA from University of Texas at Austin</a:t>
            </a:r>
          </a:p>
          <a:p>
            <a:r>
              <a:rPr lang="en-US" dirty="0"/>
              <a:t>Mined some Bitcoin in 2011 – but not seriously (didn’t keep it)</a:t>
            </a:r>
          </a:p>
          <a:p>
            <a:r>
              <a:rPr lang="en-US" dirty="0"/>
              <a:t>Got back into crypto currency in 2017, just to buy / </a:t>
            </a:r>
            <a:r>
              <a:rPr lang="en-US" b="1" u="sng" dirty="0"/>
              <a:t>HODL</a:t>
            </a:r>
            <a:r>
              <a:rPr lang="en-US" dirty="0"/>
              <a:t> (Hold on for Dear Life)</a:t>
            </a:r>
            <a:endParaRPr lang="en-US" b="1" u="sng" dirty="0"/>
          </a:p>
          <a:p>
            <a:r>
              <a:rPr lang="en-US" dirty="0"/>
              <a:t>Trading actively (staking, mining, liquidity pools, </a:t>
            </a:r>
            <a:r>
              <a:rPr lang="en-US" dirty="0" err="1"/>
              <a:t>DeFi</a:t>
            </a:r>
            <a:r>
              <a:rPr lang="en-US" dirty="0"/>
              <a:t>) starting in 2020, very profitable, but no bitcoin millionaire</a:t>
            </a:r>
          </a:p>
          <a:p>
            <a:r>
              <a:rPr lang="en-US" dirty="0"/>
              <a:t>Providing Personal crypto advice at: </a:t>
            </a:r>
            <a:r>
              <a:rPr lang="en-US" dirty="0">
                <a:hlinkClick r:id="rId3"/>
              </a:rPr>
              <a:t>https://YourPersonalCryptoAssistant.com</a:t>
            </a:r>
            <a:endParaRPr lang="en-US" dirty="0"/>
          </a:p>
          <a:p>
            <a:endParaRPr lang="en-US" dirty="0"/>
          </a:p>
          <a:p>
            <a:endParaRPr lang="en-US"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Bonus – Can you avoid taxes on your Bitcoin Billions? Part 2</a:t>
            </a:r>
          </a:p>
        </p:txBody>
      </p:sp>
      <p:sp>
        <p:nvSpPr>
          <p:cNvPr id="6" name="TextBox 5">
            <a:extLst>
              <a:ext uri="{FF2B5EF4-FFF2-40B4-BE49-F238E27FC236}">
                <a16:creationId xmlns:a16="http://schemas.microsoft.com/office/drawing/2014/main" id="{1C08115A-F9A1-4E29-BA3C-B8914F8C34B7}"/>
              </a:ext>
            </a:extLst>
          </p:cNvPr>
          <p:cNvSpPr txBox="1"/>
          <p:nvPr/>
        </p:nvSpPr>
        <p:spPr>
          <a:xfrm>
            <a:off x="836612" y="1600200"/>
            <a:ext cx="10744200" cy="6740307"/>
          </a:xfrm>
          <a:prstGeom prst="rect">
            <a:avLst/>
          </a:prstGeom>
          <a:noFill/>
        </p:spPr>
        <p:txBody>
          <a:bodyPr wrap="square" rtlCol="0">
            <a:spAutoFit/>
          </a:bodyPr>
          <a:lstStyle/>
          <a:p>
            <a:pPr lvl="1"/>
            <a:r>
              <a:rPr lang="en-US" dirty="0"/>
              <a:t>As stated earlier, I am not a CPA, nor a tax attorney and the following is certainly not to be considered professional advice.  These are ideas for you to explore and consider.  DYOR</a:t>
            </a:r>
          </a:p>
          <a:p>
            <a:pPr marL="800100" lvl="1" indent="-342900">
              <a:buAutoNum type="arabicPeriod"/>
            </a:pPr>
            <a:endParaRPr lang="en-US" dirty="0"/>
          </a:p>
          <a:p>
            <a:pPr marL="800100" lvl="1" indent="-342900">
              <a:buAutoNum type="arabicPeriod"/>
            </a:pPr>
            <a:r>
              <a:rPr lang="en-US" dirty="0"/>
              <a:t>Die.  Extreme, but large exclusions on estate taxes and the step up in basis for heirs might work.</a:t>
            </a:r>
          </a:p>
          <a:p>
            <a:pPr marL="800100" lvl="1" indent="-342900">
              <a:buAutoNum type="arabicPeriod"/>
            </a:pPr>
            <a:r>
              <a:rPr lang="en-US" dirty="0"/>
              <a:t>Give it to a friend.  As long as you stay under gift tax limits, giving your friend 0.1 of a bitcoin is not a taxable event so no capital gains tax.  Also, your friend doesn’t report it as income – it’s a gift!  NOTE: If your friend sells the bitcoin, they need to calculate their basis to determine the capital gains.</a:t>
            </a:r>
          </a:p>
          <a:p>
            <a:pPr marL="800100" lvl="1" indent="-342900">
              <a:buAutoNum type="arabicPeriod"/>
            </a:pPr>
            <a:r>
              <a:rPr lang="en-US" dirty="0"/>
              <a:t>Give it to a charity.  Donating appreciated stock has been advantageous for some time.  Donating appreciated crypto should work the same. </a:t>
            </a:r>
          </a:p>
          <a:p>
            <a:pPr marL="800100" lvl="1" indent="-342900">
              <a:buAutoNum type="arabicPeriod"/>
            </a:pPr>
            <a:r>
              <a:rPr lang="en-US" dirty="0"/>
              <a:t>Borrow against it.  Like a reverse mortgage on your house, if you don’t sell your coins there is no taxable event.  Use the money borrowed to cover your expenses.  Every year borrow more to repay old loan and pay for next year’s expenses.  If crypto is stable you can ‘spend’ almost all of it without any tax consequence. If your crypto appreciates, your annual spend can go up also – again with no income tax consequence. </a:t>
            </a:r>
          </a:p>
          <a:p>
            <a:pPr marL="800100" lvl="1" indent="-342900">
              <a:buAutoNum type="arabicPeriod"/>
            </a:pPr>
            <a:r>
              <a:rPr lang="en-US" dirty="0"/>
              <a:t>Lend it to others.  If you don’t actually sell your bitcoin, but loan it out, that shouldn’t be taxable.  The interest they pay you would be income, but you still avoid the capital gains on the original bitcoin.</a:t>
            </a:r>
          </a:p>
          <a:p>
            <a:pPr marL="800100" lvl="1" indent="-342900">
              <a:buAutoNum type="arabicPeriod"/>
            </a:pPr>
            <a:endParaRPr lang="en-US" dirty="0"/>
          </a:p>
          <a:p>
            <a:pPr marL="342900" indent="-342900">
              <a:buAutoNum type="arabicPeriod"/>
            </a:pPr>
            <a:endParaRPr lang="en-US" dirty="0"/>
          </a:p>
          <a:p>
            <a:pPr marL="800100" lvl="1" indent="-342900">
              <a:buFont typeface="+mj-lt"/>
              <a:buAutoNum type="alphaLcPeriod"/>
            </a:pPr>
            <a:endParaRPr lang="en-US" dirty="0"/>
          </a:p>
          <a:p>
            <a:pPr marL="800100" lvl="1" indent="-342900">
              <a:buFont typeface="+mj-lt"/>
              <a:buAutoNum type="alphaLcPeriod"/>
            </a:pPr>
            <a:endParaRPr lang="en-US" dirty="0"/>
          </a:p>
          <a:p>
            <a:pPr marL="800100" lvl="1" indent="-342900">
              <a:buFont typeface="+mj-lt"/>
              <a:buAutoNum type="alphaLcPeriod"/>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833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Final Thoughts to Consider</a:t>
            </a:r>
          </a:p>
        </p:txBody>
      </p:sp>
      <p:sp>
        <p:nvSpPr>
          <p:cNvPr id="6" name="TextBox 5">
            <a:extLst>
              <a:ext uri="{FF2B5EF4-FFF2-40B4-BE49-F238E27FC236}">
                <a16:creationId xmlns:a16="http://schemas.microsoft.com/office/drawing/2014/main" id="{1C08115A-F9A1-4E29-BA3C-B8914F8C34B7}"/>
              </a:ext>
            </a:extLst>
          </p:cNvPr>
          <p:cNvSpPr txBox="1"/>
          <p:nvPr/>
        </p:nvSpPr>
        <p:spPr>
          <a:xfrm>
            <a:off x="1065212" y="1828800"/>
            <a:ext cx="10058400" cy="5355312"/>
          </a:xfrm>
          <a:prstGeom prst="rect">
            <a:avLst/>
          </a:prstGeom>
          <a:noFill/>
        </p:spPr>
        <p:txBody>
          <a:bodyPr wrap="square" rtlCol="0">
            <a:spAutoFit/>
          </a:bodyPr>
          <a:lstStyle/>
          <a:p>
            <a:pPr marL="742950" lvl="1" indent="-285750">
              <a:buFont typeface="Arial" panose="020B0604020202020204" pitchFamily="34" charset="0"/>
              <a:buChar char="•"/>
            </a:pPr>
            <a:r>
              <a:rPr lang="en-US" dirty="0"/>
              <a:t>Crypto can both be used (use case) and held as store of value (HODL)</a:t>
            </a:r>
          </a:p>
          <a:p>
            <a:pPr marL="742950" lvl="1" indent="-285750">
              <a:buFont typeface="Arial" panose="020B0604020202020204" pitchFamily="34" charset="0"/>
              <a:buChar char="•"/>
            </a:pPr>
            <a:r>
              <a:rPr lang="en-US" dirty="0"/>
              <a:t>This has the potential to be world changing.  Like the Internet.</a:t>
            </a:r>
          </a:p>
          <a:p>
            <a:pPr marL="1200150" lvl="2" indent="-285750">
              <a:buFont typeface="Arial" panose="020B0604020202020204" pitchFamily="34" charset="0"/>
              <a:buChar char="•"/>
            </a:pPr>
            <a:r>
              <a:rPr lang="en-US" dirty="0"/>
              <a:t>We are still early in the cycle – you are not too late.  </a:t>
            </a:r>
          </a:p>
          <a:p>
            <a:pPr marL="1200150" lvl="2" indent="-285750">
              <a:buFont typeface="Arial" panose="020B0604020202020204" pitchFamily="34" charset="0"/>
              <a:buChar char="•"/>
            </a:pPr>
            <a:r>
              <a:rPr lang="en-US" dirty="0"/>
              <a:t>Think internet in </a:t>
            </a:r>
            <a:r>
              <a:rPr lang="en-US" dirty="0" err="1"/>
              <a:t>preAOL</a:t>
            </a:r>
            <a:r>
              <a:rPr lang="en-US" dirty="0"/>
              <a:t>, dial up days</a:t>
            </a:r>
          </a:p>
          <a:p>
            <a:pPr marL="1200150" lvl="2" indent="-285750">
              <a:buFont typeface="Arial" panose="020B0604020202020204" pitchFamily="34" charset="0"/>
              <a:buChar char="•"/>
            </a:pPr>
            <a:r>
              <a:rPr lang="en-US" dirty="0"/>
              <a:t>There are still big risks / rewards available</a:t>
            </a:r>
          </a:p>
          <a:p>
            <a:pPr marL="1200150" lvl="2" indent="-285750">
              <a:buFont typeface="Arial" panose="020B0604020202020204" pitchFamily="34" charset="0"/>
              <a:buChar char="•"/>
            </a:pPr>
            <a:r>
              <a:rPr lang="en-US" dirty="0"/>
              <a:t>There will be many losers AOL, </a:t>
            </a:r>
            <a:r>
              <a:rPr lang="en-US" dirty="0" err="1"/>
              <a:t>AskJeeves</a:t>
            </a:r>
            <a:r>
              <a:rPr lang="en-US" dirty="0"/>
              <a:t>, </a:t>
            </a:r>
            <a:r>
              <a:rPr lang="en-US" dirty="0" err="1"/>
              <a:t>MySpace</a:t>
            </a:r>
            <a:r>
              <a:rPr lang="en-US" dirty="0"/>
              <a:t> etc.</a:t>
            </a:r>
          </a:p>
          <a:p>
            <a:pPr marL="742950" lvl="1" indent="-285750">
              <a:buFont typeface="Arial" panose="020B0604020202020204" pitchFamily="34" charset="0"/>
              <a:buChar char="•"/>
            </a:pPr>
            <a:r>
              <a:rPr lang="en-US" dirty="0"/>
              <a:t>It makes sense to stick your toe in – and start learning</a:t>
            </a:r>
          </a:p>
          <a:p>
            <a:pPr marL="742950" lvl="1" indent="-285750">
              <a:buFont typeface="Arial" panose="020B0604020202020204" pitchFamily="34" charset="0"/>
              <a:buChar char="•"/>
            </a:pPr>
            <a:r>
              <a:rPr lang="en-US" dirty="0"/>
              <a:t>Don’t bet it all.  Think of this as spending money as Vegas money, or buying an education.</a:t>
            </a:r>
          </a:p>
          <a:p>
            <a:pPr marL="742950" lvl="1" indent="-285750">
              <a:buFont typeface="Arial" panose="020B0604020202020204" pitchFamily="34" charset="0"/>
              <a:buChar char="•"/>
            </a:pPr>
            <a:r>
              <a:rPr lang="en-US" dirty="0"/>
              <a:t>Remember not all fortunes are made mining during the gold rush – Levi Strauss sold denim, others sold pans, eggs and shovels for incredible profits.  Analogous profits are here too.</a:t>
            </a:r>
          </a:p>
          <a:p>
            <a:pPr marL="742950" lvl="1" indent="-285750">
              <a:buFont typeface="Arial" panose="020B0604020202020204" pitchFamily="34" charset="0"/>
              <a:buChar char="•"/>
            </a:pPr>
            <a:r>
              <a:rPr lang="en-US" dirty="0"/>
              <a:t>Secure your crypto – it’s like cash and you are responsible for safekeeping </a:t>
            </a:r>
            <a:r>
              <a:rPr lang="en-US" b="1" u="sng" dirty="0"/>
              <a:t>YKYC</a:t>
            </a:r>
          </a:p>
          <a:p>
            <a:pPr marL="742950" lvl="1" indent="-285750">
              <a:buFont typeface="Arial" panose="020B0604020202020204" pitchFamily="34" charset="0"/>
              <a:buChar char="•"/>
            </a:pPr>
            <a:r>
              <a:rPr lang="en-US" dirty="0"/>
              <a:t>DYOR – Many people will tell you what to do, but you are responsible for you.</a:t>
            </a:r>
          </a:p>
          <a:p>
            <a:pPr marL="742950" lvl="1" indent="-285750">
              <a:buFont typeface="Arial" panose="020B0604020202020204" pitchFamily="34" charset="0"/>
              <a:buChar char="•"/>
            </a:pPr>
            <a:r>
              <a:rPr lang="en-US" dirty="0"/>
              <a:t>Watch out for fees – the vision is low fees, but the reality varies</a:t>
            </a:r>
          </a:p>
          <a:p>
            <a:pPr marL="742950" lvl="1" indent="-285750">
              <a:buFont typeface="Arial" panose="020B0604020202020204" pitchFamily="34" charset="0"/>
              <a:buChar char="•"/>
            </a:pPr>
            <a:r>
              <a:rPr lang="en-US" dirty="0"/>
              <a:t>Regulation is coming – Fiat on / off ramps are likely to be locked up hard.  </a:t>
            </a:r>
          </a:p>
          <a:p>
            <a:pPr marL="742950" lvl="1" indent="-285750">
              <a:buFont typeface="Arial" panose="020B0604020202020204" pitchFamily="34" charset="0"/>
              <a:buChar char="•"/>
            </a:pPr>
            <a:r>
              <a:rPr lang="en-US" dirty="0"/>
              <a:t>Unregulated non fiat platforms can’t be stopped – Crypto is primarily open source leading to easy forking / private projects and can be </a:t>
            </a:r>
            <a:r>
              <a:rPr lang="en-US" dirty="0" err="1"/>
              <a:t>executied</a:t>
            </a:r>
            <a:r>
              <a:rPr lang="en-US" dirty="0"/>
              <a:t> in countries with widely varying laws.  Many projects are DAOs or run by anonymous volunteers - there is no person/ company to shut down.</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84296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Next Steps</a:t>
            </a:r>
          </a:p>
        </p:txBody>
      </p:sp>
      <p:sp>
        <p:nvSpPr>
          <p:cNvPr id="6" name="TextBox 5">
            <a:extLst>
              <a:ext uri="{FF2B5EF4-FFF2-40B4-BE49-F238E27FC236}">
                <a16:creationId xmlns:a16="http://schemas.microsoft.com/office/drawing/2014/main" id="{1C08115A-F9A1-4E29-BA3C-B8914F8C34B7}"/>
              </a:ext>
            </a:extLst>
          </p:cNvPr>
          <p:cNvSpPr txBox="1"/>
          <p:nvPr/>
        </p:nvSpPr>
        <p:spPr>
          <a:xfrm>
            <a:off x="1141412" y="1981200"/>
            <a:ext cx="10058400" cy="4524315"/>
          </a:xfrm>
          <a:prstGeom prst="rect">
            <a:avLst/>
          </a:prstGeom>
          <a:noFill/>
        </p:spPr>
        <p:txBody>
          <a:bodyPr wrap="square" rtlCol="0">
            <a:spAutoFit/>
          </a:bodyPr>
          <a:lstStyle/>
          <a:p>
            <a:pPr marL="742950" lvl="1" indent="-285750">
              <a:buFont typeface="Arial" panose="020B0604020202020204" pitchFamily="34" charset="0"/>
              <a:buChar char="•"/>
            </a:pPr>
            <a:r>
              <a:rPr lang="en-US" dirty="0"/>
              <a:t>If you don’t already have an exchange that lets you convert your fiat to crypto, open an account at Coinbase.  It’s an easy place to start</a:t>
            </a:r>
          </a:p>
          <a:p>
            <a:pPr marL="1200150" lvl="2" indent="-285750">
              <a:buFont typeface="Arial" panose="020B0604020202020204" pitchFamily="34" charset="0"/>
              <a:buChar char="•"/>
            </a:pPr>
            <a:r>
              <a:rPr lang="en-US" dirty="0"/>
              <a:t>Referral link (gets you and me both $10 of bitcoin when you open an account and buy / sell $100 in crypto.    </a:t>
            </a:r>
            <a:r>
              <a:rPr lang="en-US" dirty="0">
                <a:hlinkClick r:id="rId3"/>
              </a:rPr>
              <a:t>https://www.coinbase.com/join/markow_hu</a:t>
            </a:r>
            <a:endParaRPr lang="en-US" dirty="0"/>
          </a:p>
          <a:p>
            <a:pPr marL="1200150" lvl="2" indent="-285750">
              <a:buFont typeface="Arial" panose="020B0604020202020204" pitchFamily="34" charset="0"/>
              <a:buChar char="•"/>
            </a:pPr>
            <a:r>
              <a:rPr lang="en-US" dirty="0">
                <a:hlinkClick r:id="rId4"/>
              </a:rPr>
              <a:t>https://www.coinbase.com/earn</a:t>
            </a:r>
            <a:r>
              <a:rPr lang="en-US" dirty="0"/>
              <a:t> gets you opportunity to earn crypto by watching their lessons and taking short </a:t>
            </a:r>
            <a:r>
              <a:rPr lang="en-US" dirty="0" err="1"/>
              <a:t>quizes</a:t>
            </a:r>
            <a:r>
              <a:rPr lang="en-US" dirty="0"/>
              <a:t> (modified airdrop)</a:t>
            </a:r>
          </a:p>
          <a:p>
            <a:pPr marL="742950" lvl="1" indent="-285750">
              <a:buFont typeface="Arial" panose="020B0604020202020204" pitchFamily="34" charset="0"/>
              <a:buChar char="•"/>
            </a:pPr>
            <a:r>
              <a:rPr lang="en-US" dirty="0"/>
              <a:t>Use crypto – buy something online with crypto.  Have someone send you crypto for something you provide for them.  Or send / receive gifts</a:t>
            </a:r>
          </a:p>
          <a:p>
            <a:pPr marL="742950" lvl="1" indent="-285750">
              <a:buFont typeface="Arial" panose="020B0604020202020204" pitchFamily="34" charset="0"/>
              <a:buChar char="•"/>
            </a:pPr>
            <a:r>
              <a:rPr lang="en-US" dirty="0"/>
              <a:t>If you are interested in </a:t>
            </a:r>
            <a:r>
              <a:rPr lang="en-US" dirty="0" err="1"/>
              <a:t>DeFi</a:t>
            </a:r>
            <a:r>
              <a:rPr lang="en-US" dirty="0"/>
              <a:t>, DYOR and start small</a:t>
            </a:r>
          </a:p>
          <a:p>
            <a:pPr marL="742950" lvl="1" indent="-285750">
              <a:buFont typeface="Arial" panose="020B0604020202020204" pitchFamily="34" charset="0"/>
              <a:buChar char="•"/>
            </a:pPr>
            <a:r>
              <a:rPr lang="en-US" dirty="0"/>
              <a:t>If you are interested in investing in coins to be held as investment, DYOR and start small</a:t>
            </a:r>
          </a:p>
          <a:p>
            <a:pPr lvl="1"/>
            <a:endParaRPr lang="en-US" dirty="0"/>
          </a:p>
          <a:p>
            <a:pPr lvl="1"/>
            <a:r>
              <a:rPr lang="en-US" dirty="0"/>
              <a:t>There are a large number of sites on the web that can help you learn all of this.  If you would like a guide / mentor / assistant to help you as you navigate this new world of finance, there are folks offering that now – including myself.</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51129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9456-12D6-45AE-9886-095BE5D6D90A}"/>
              </a:ext>
            </a:extLst>
          </p:cNvPr>
          <p:cNvSpPr>
            <a:spLocks noGrp="1"/>
          </p:cNvSpPr>
          <p:nvPr>
            <p:ph type="title"/>
          </p:nvPr>
        </p:nvSpPr>
        <p:spPr/>
        <p:txBody>
          <a:bodyPr/>
          <a:lstStyle/>
          <a:p>
            <a:r>
              <a:rPr lang="en-US" dirty="0"/>
              <a:t>Questions?  </a:t>
            </a:r>
          </a:p>
        </p:txBody>
      </p:sp>
      <p:pic>
        <p:nvPicPr>
          <p:cNvPr id="4" name="Content Placeholder 3">
            <a:extLst>
              <a:ext uri="{FF2B5EF4-FFF2-40B4-BE49-F238E27FC236}">
                <a16:creationId xmlns:a16="http://schemas.microsoft.com/office/drawing/2014/main" id="{AC65AC50-438A-442F-B3B4-50FD867ED6C6}"/>
              </a:ext>
            </a:extLst>
          </p:cNvPr>
          <p:cNvPicPr>
            <a:picLocks noGrp="1" noChangeAspect="1"/>
          </p:cNvPicPr>
          <p:nvPr>
            <p:ph idx="1"/>
          </p:nvPr>
        </p:nvPicPr>
        <p:blipFill>
          <a:blip r:embed="rId3"/>
          <a:stretch>
            <a:fillRect/>
          </a:stretch>
        </p:blipFill>
        <p:spPr>
          <a:xfrm>
            <a:off x="3368009" y="1981200"/>
            <a:ext cx="5452806" cy="2987346"/>
          </a:xfrm>
          <a:prstGeom prst="rect">
            <a:avLst/>
          </a:prstGeom>
        </p:spPr>
      </p:pic>
      <p:sp>
        <p:nvSpPr>
          <p:cNvPr id="5" name="TextBox 4">
            <a:extLst>
              <a:ext uri="{FF2B5EF4-FFF2-40B4-BE49-F238E27FC236}">
                <a16:creationId xmlns:a16="http://schemas.microsoft.com/office/drawing/2014/main" id="{6DC1286D-8922-4543-8470-42C4DB678E0D}"/>
              </a:ext>
            </a:extLst>
          </p:cNvPr>
          <p:cNvSpPr txBox="1"/>
          <p:nvPr/>
        </p:nvSpPr>
        <p:spPr>
          <a:xfrm>
            <a:off x="7313612" y="5638800"/>
            <a:ext cx="7772400" cy="707886"/>
          </a:xfrm>
          <a:prstGeom prst="rect">
            <a:avLst/>
          </a:prstGeom>
          <a:noFill/>
        </p:spPr>
        <p:txBody>
          <a:bodyPr wrap="square" rtlCol="0">
            <a:spAutoFit/>
          </a:bodyPr>
          <a:lstStyle/>
          <a:p>
            <a:r>
              <a:rPr lang="en-US" sz="4000" dirty="0"/>
              <a:t>Thank you !!!</a:t>
            </a:r>
          </a:p>
        </p:txBody>
      </p:sp>
    </p:spTree>
    <p:extLst>
      <p:ext uri="{BB962C8B-B14F-4D97-AF65-F5344CB8AC3E}">
        <p14:creationId xmlns:p14="http://schemas.microsoft.com/office/powerpoint/2010/main" val="41184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9456-12D6-45AE-9886-095BE5D6D90A}"/>
              </a:ext>
            </a:extLst>
          </p:cNvPr>
          <p:cNvSpPr>
            <a:spLocks noGrp="1"/>
          </p:cNvSpPr>
          <p:nvPr>
            <p:ph type="title"/>
          </p:nvPr>
        </p:nvSpPr>
        <p:spPr/>
        <p:txBody>
          <a:bodyPr/>
          <a:lstStyle/>
          <a:p>
            <a:r>
              <a:rPr lang="en-US" dirty="0"/>
              <a:t>Now that we are done – some questions for you</a:t>
            </a:r>
          </a:p>
        </p:txBody>
      </p:sp>
      <p:sp>
        <p:nvSpPr>
          <p:cNvPr id="9" name="TextBox 8">
            <a:extLst>
              <a:ext uri="{FF2B5EF4-FFF2-40B4-BE49-F238E27FC236}">
                <a16:creationId xmlns:a16="http://schemas.microsoft.com/office/drawing/2014/main" id="{9CC918A5-D03D-4181-B0C0-EF9D65BEA33F}"/>
              </a:ext>
            </a:extLst>
          </p:cNvPr>
          <p:cNvSpPr txBox="1"/>
          <p:nvPr/>
        </p:nvSpPr>
        <p:spPr>
          <a:xfrm>
            <a:off x="1903412" y="2057400"/>
            <a:ext cx="8077200" cy="646331"/>
          </a:xfrm>
          <a:prstGeom prst="rect">
            <a:avLst/>
          </a:prstGeom>
          <a:noFill/>
        </p:spPr>
        <p:txBody>
          <a:bodyPr wrap="square" rtlCol="0">
            <a:spAutoFit/>
          </a:bodyPr>
          <a:lstStyle/>
          <a:p>
            <a:r>
              <a:rPr lang="en-US" dirty="0"/>
              <a:t>Please open your phones and go to 	https://forms.gle/wNt4zZvLwNhzfR7o8</a:t>
            </a:r>
          </a:p>
          <a:p>
            <a:endParaRPr lang="en-US" dirty="0"/>
          </a:p>
        </p:txBody>
      </p:sp>
      <p:pic>
        <p:nvPicPr>
          <p:cNvPr id="12" name="Picture 11">
            <a:extLst>
              <a:ext uri="{FF2B5EF4-FFF2-40B4-BE49-F238E27FC236}">
                <a16:creationId xmlns:a16="http://schemas.microsoft.com/office/drawing/2014/main" id="{1444931E-793A-4382-88BD-FE22635BAB64}"/>
              </a:ext>
            </a:extLst>
          </p:cNvPr>
          <p:cNvPicPr>
            <a:picLocks noChangeAspect="1"/>
          </p:cNvPicPr>
          <p:nvPr/>
        </p:nvPicPr>
        <p:blipFill rotWithShape="1">
          <a:blip r:embed="rId3"/>
          <a:srcRect b="9447"/>
          <a:stretch/>
        </p:blipFill>
        <p:spPr>
          <a:xfrm>
            <a:off x="5865812" y="2392407"/>
            <a:ext cx="5106113" cy="4313193"/>
          </a:xfrm>
          <a:prstGeom prst="rect">
            <a:avLst/>
          </a:prstGeom>
        </p:spPr>
      </p:pic>
    </p:spTree>
    <p:extLst>
      <p:ext uri="{BB962C8B-B14F-4D97-AF65-F5344CB8AC3E}">
        <p14:creationId xmlns:p14="http://schemas.microsoft.com/office/powerpoint/2010/main" val="3019058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Disclaimer</a:t>
            </a:r>
          </a:p>
        </p:txBody>
      </p:sp>
      <p:sp>
        <p:nvSpPr>
          <p:cNvPr id="14" name="Content Placeholder 13"/>
          <p:cNvSpPr>
            <a:spLocks noGrp="1"/>
          </p:cNvSpPr>
          <p:nvPr>
            <p:ph idx="1"/>
          </p:nvPr>
        </p:nvSpPr>
        <p:spPr/>
        <p:txBody>
          <a:bodyPr>
            <a:normAutofit/>
          </a:bodyPr>
          <a:lstStyle/>
          <a:p>
            <a:r>
              <a:rPr lang="en-US" dirty="0"/>
              <a:t>I’m not a CPA</a:t>
            </a:r>
          </a:p>
          <a:p>
            <a:r>
              <a:rPr lang="en-US" dirty="0"/>
              <a:t>I’m not an attorney</a:t>
            </a:r>
          </a:p>
          <a:p>
            <a:r>
              <a:rPr lang="en-US" dirty="0"/>
              <a:t>I am not Satoshi </a:t>
            </a:r>
            <a:r>
              <a:rPr lang="en-US" dirty="0" err="1"/>
              <a:t>Nakomoto</a:t>
            </a:r>
            <a:endParaRPr lang="en-US" dirty="0"/>
          </a:p>
          <a:p>
            <a:r>
              <a:rPr lang="en-US" dirty="0"/>
              <a:t>I’m not Nostradamus</a:t>
            </a:r>
          </a:p>
          <a:p>
            <a:r>
              <a:rPr lang="en-US" dirty="0"/>
              <a:t>I can’t / won’t predict the future of bitcoin or other crypto technology</a:t>
            </a:r>
          </a:p>
          <a:p>
            <a:r>
              <a:rPr lang="en-US" dirty="0"/>
              <a:t>The purpose of this talk is to discuss some of the basic crypto questions and give you the background understanding to learn what you need to…</a:t>
            </a:r>
          </a:p>
          <a:p>
            <a:r>
              <a:rPr lang="en-US" dirty="0"/>
              <a:t>Always </a:t>
            </a:r>
            <a:r>
              <a:rPr lang="en-US" b="1" u="sng" dirty="0"/>
              <a:t>DYOR</a:t>
            </a:r>
            <a:r>
              <a:rPr lang="en-US" dirty="0"/>
              <a:t> – Do Your Own Research</a:t>
            </a:r>
          </a:p>
        </p:txBody>
      </p:sp>
    </p:spTree>
    <p:extLst>
      <p:ext uri="{BB962C8B-B14F-4D97-AF65-F5344CB8AC3E}">
        <p14:creationId xmlns:p14="http://schemas.microsoft.com/office/powerpoint/2010/main" val="123464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Overview</a:t>
            </a:r>
          </a:p>
        </p:txBody>
      </p:sp>
      <p:sp>
        <p:nvSpPr>
          <p:cNvPr id="14" name="Content Placeholder 13"/>
          <p:cNvSpPr>
            <a:spLocks noGrp="1"/>
          </p:cNvSpPr>
          <p:nvPr>
            <p:ph idx="1"/>
          </p:nvPr>
        </p:nvSpPr>
        <p:spPr/>
        <p:txBody>
          <a:bodyPr>
            <a:normAutofit/>
          </a:bodyPr>
          <a:lstStyle/>
          <a:p>
            <a:r>
              <a:rPr lang="en-US" dirty="0"/>
              <a:t>Basics</a:t>
            </a:r>
          </a:p>
          <a:p>
            <a:r>
              <a:rPr lang="en-US" dirty="0"/>
              <a:t>Using Crypto</a:t>
            </a:r>
          </a:p>
          <a:p>
            <a:r>
              <a:rPr lang="en-US" dirty="0"/>
              <a:t>Advanced Topics</a:t>
            </a:r>
          </a:p>
          <a:p>
            <a:r>
              <a:rPr lang="en-US" dirty="0"/>
              <a:t>Bonus</a:t>
            </a:r>
          </a:p>
          <a:p>
            <a:r>
              <a:rPr lang="en-US" dirty="0"/>
              <a:t>Things to think about</a:t>
            </a:r>
          </a:p>
          <a:p>
            <a:r>
              <a:rPr lang="en-US" dirty="0"/>
              <a:t>Questions?</a:t>
            </a:r>
          </a:p>
        </p:txBody>
      </p:sp>
    </p:spTree>
    <p:extLst>
      <p:ext uri="{BB962C8B-B14F-4D97-AF65-F5344CB8AC3E}">
        <p14:creationId xmlns:p14="http://schemas.microsoft.com/office/powerpoint/2010/main" val="53705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Basics - What is money?</a:t>
            </a:r>
          </a:p>
        </p:txBody>
      </p:sp>
      <p:sp>
        <p:nvSpPr>
          <p:cNvPr id="14" name="Content Placeholder 13"/>
          <p:cNvSpPr>
            <a:spLocks noGrp="1"/>
          </p:cNvSpPr>
          <p:nvPr>
            <p:ph idx="1"/>
          </p:nvPr>
        </p:nvSpPr>
        <p:spPr/>
        <p:txBody>
          <a:bodyPr>
            <a:normAutofit fontScale="92500" lnSpcReduction="10000"/>
          </a:bodyPr>
          <a:lstStyle/>
          <a:p>
            <a:r>
              <a:rPr lang="en-US" b="1" dirty="0"/>
              <a:t>Types of money </a:t>
            </a:r>
            <a:r>
              <a:rPr lang="en-US" dirty="0"/>
              <a:t>– </a:t>
            </a:r>
          </a:p>
          <a:p>
            <a:pPr lvl="1"/>
            <a:r>
              <a:rPr lang="en-US" dirty="0"/>
              <a:t>Cash, Gold / Silver, Diamonds, Baseball cards, cigarettes</a:t>
            </a:r>
          </a:p>
          <a:p>
            <a:pPr lvl="1"/>
            <a:r>
              <a:rPr lang="en-US" dirty="0"/>
              <a:t>Bank Deposits, Store Gift Cards, Bonds / Notes, Airline Miles, </a:t>
            </a:r>
          </a:p>
          <a:p>
            <a:pPr lvl="1"/>
            <a:r>
              <a:rPr lang="en-US" dirty="0"/>
              <a:t>Crypto based currencies</a:t>
            </a:r>
          </a:p>
          <a:p>
            <a:r>
              <a:rPr lang="en-US" dirty="0"/>
              <a:t> </a:t>
            </a:r>
            <a:r>
              <a:rPr lang="en-US" b="1" dirty="0"/>
              <a:t>Key characteristics of money</a:t>
            </a:r>
          </a:p>
          <a:p>
            <a:pPr lvl="1"/>
            <a:r>
              <a:rPr lang="en-US" dirty="0"/>
              <a:t>Durability</a:t>
            </a:r>
          </a:p>
          <a:p>
            <a:pPr lvl="1"/>
            <a:r>
              <a:rPr lang="en-US" dirty="0"/>
              <a:t>Portability</a:t>
            </a:r>
          </a:p>
          <a:p>
            <a:pPr lvl="1"/>
            <a:r>
              <a:rPr lang="en-US" dirty="0"/>
              <a:t>Divisibility</a:t>
            </a:r>
          </a:p>
          <a:p>
            <a:pPr lvl="1"/>
            <a:r>
              <a:rPr lang="en-US" dirty="0"/>
              <a:t>Uniformity</a:t>
            </a:r>
          </a:p>
          <a:p>
            <a:pPr lvl="1"/>
            <a:r>
              <a:rPr lang="en-US" dirty="0"/>
              <a:t>Limited Supply</a:t>
            </a:r>
          </a:p>
          <a:p>
            <a:pPr lvl="1"/>
            <a:r>
              <a:rPr lang="en-US" dirty="0"/>
              <a:t>Acceptability</a:t>
            </a:r>
          </a:p>
          <a:p>
            <a:endParaRPr lang="en-US" dirty="0"/>
          </a:p>
        </p:txBody>
      </p:sp>
      <p:sp>
        <p:nvSpPr>
          <p:cNvPr id="2" name="TextBox 1">
            <a:extLst>
              <a:ext uri="{FF2B5EF4-FFF2-40B4-BE49-F238E27FC236}">
                <a16:creationId xmlns:a16="http://schemas.microsoft.com/office/drawing/2014/main" id="{7957209B-6F7F-4E5B-809F-0DF273ABADF0}"/>
              </a:ext>
            </a:extLst>
          </p:cNvPr>
          <p:cNvSpPr txBox="1"/>
          <p:nvPr/>
        </p:nvSpPr>
        <p:spPr>
          <a:xfrm>
            <a:off x="6099751" y="3474947"/>
            <a:ext cx="5332412" cy="3339376"/>
          </a:xfrm>
          <a:prstGeom prst="rect">
            <a:avLst/>
          </a:prstGeom>
          <a:noFill/>
        </p:spPr>
        <p:txBody>
          <a:bodyPr wrap="square" rtlCol="0">
            <a:spAutoFit/>
          </a:bodyPr>
          <a:lstStyle/>
          <a:p>
            <a:r>
              <a:rPr lang="en-US" sz="2200" b="1" dirty="0"/>
              <a:t>What makes money valuable?</a:t>
            </a:r>
          </a:p>
          <a:p>
            <a:pPr marL="285750" indent="-285750">
              <a:buFont typeface="Arial" panose="020B0604020202020204" pitchFamily="34" charset="0"/>
              <a:buChar char="•"/>
            </a:pPr>
            <a:r>
              <a:rPr lang="en-US" sz="1900" dirty="0"/>
              <a:t>Expectation that money received can be exchanged later</a:t>
            </a:r>
          </a:p>
          <a:p>
            <a:pPr marL="285750" indent="-285750">
              <a:buFont typeface="Arial" panose="020B0604020202020204" pitchFamily="34" charset="0"/>
              <a:buChar char="•"/>
            </a:pPr>
            <a:r>
              <a:rPr lang="en-US" sz="1900" dirty="0"/>
              <a:t>Faith in the issuer</a:t>
            </a:r>
          </a:p>
          <a:p>
            <a:pPr marL="285750" indent="-285750">
              <a:buFont typeface="Arial" panose="020B0604020202020204" pitchFamily="34" charset="0"/>
              <a:buChar char="•"/>
            </a:pPr>
            <a:endParaRPr lang="en-US" dirty="0"/>
          </a:p>
          <a:p>
            <a:r>
              <a:rPr lang="en-US" sz="1900" dirty="0"/>
              <a:t>US Dollar is backed by our economy, our military and the common belief of its users</a:t>
            </a:r>
          </a:p>
          <a:p>
            <a:endParaRPr lang="en-US" sz="1900" dirty="0"/>
          </a:p>
          <a:p>
            <a:r>
              <a:rPr lang="en-US" sz="1900" dirty="0"/>
              <a:t>Crypto currencies are backed by the economy using that currency, math and the belief of its users</a:t>
            </a:r>
          </a:p>
        </p:txBody>
      </p:sp>
    </p:spTree>
    <p:extLst>
      <p:ext uri="{BB962C8B-B14F-4D97-AF65-F5344CB8AC3E}">
        <p14:creationId xmlns:p14="http://schemas.microsoft.com/office/powerpoint/2010/main" val="194448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Basics - What are bitcoins and other cryptos</a:t>
            </a:r>
          </a:p>
        </p:txBody>
      </p:sp>
      <p:sp>
        <p:nvSpPr>
          <p:cNvPr id="14" name="Content Placeholder 13"/>
          <p:cNvSpPr>
            <a:spLocks noGrp="1"/>
          </p:cNvSpPr>
          <p:nvPr>
            <p:ph idx="1"/>
          </p:nvPr>
        </p:nvSpPr>
        <p:spPr>
          <a:xfrm>
            <a:off x="1522413" y="1981200"/>
            <a:ext cx="9829799" cy="4495800"/>
          </a:xfrm>
        </p:spPr>
        <p:txBody>
          <a:bodyPr>
            <a:normAutofit fontScale="85000" lnSpcReduction="20000"/>
          </a:bodyPr>
          <a:lstStyle/>
          <a:p>
            <a:r>
              <a:rPr lang="en-US" dirty="0"/>
              <a:t>Bitcoins and other crypto currencies exist electronically (like a bank balance), but not on a central database server.  Instead they use a distributed ledger.</a:t>
            </a:r>
          </a:p>
          <a:p>
            <a:r>
              <a:rPr lang="en-US" dirty="0"/>
              <a:t>Bitcoins exist on a public (shared) ledger – the bitcoin block chain which is a record of all bitcoin transactions.</a:t>
            </a:r>
          </a:p>
          <a:p>
            <a:r>
              <a:rPr lang="en-US" dirty="0"/>
              <a:t>Other cryptos exist on other ledgers, some public, some private, some distributed widely with many, many nodes and others very centralized.</a:t>
            </a:r>
          </a:p>
          <a:p>
            <a:r>
              <a:rPr lang="en-US" dirty="0"/>
              <a:t>Having a private key (a very long password) allows you to control / send a coin or part of a coin.  </a:t>
            </a:r>
          </a:p>
          <a:p>
            <a:r>
              <a:rPr lang="en-US" dirty="0"/>
              <a:t>Transactions such as sending coins (spending) are validated by nodes (miners) that confirm the transaction sequence and make sure there is no double spending.</a:t>
            </a:r>
          </a:p>
          <a:p>
            <a:r>
              <a:rPr lang="en-US" dirty="0"/>
              <a:t>Anyone (everyone) who has a copy of the bitcoin ledger can see every address and amount of every transaction – who got how much from whom and when…</a:t>
            </a:r>
          </a:p>
          <a:p>
            <a:r>
              <a:rPr lang="en-US" dirty="0"/>
              <a:t>Other distributed ledgers use different math (zero knowledge proofs) that allow the confirmation of transactions without making public all the transaction data</a:t>
            </a:r>
          </a:p>
          <a:p>
            <a:endParaRPr lang="en-US" dirty="0"/>
          </a:p>
        </p:txBody>
      </p:sp>
    </p:spTree>
    <p:extLst>
      <p:ext uri="{BB962C8B-B14F-4D97-AF65-F5344CB8AC3E}">
        <p14:creationId xmlns:p14="http://schemas.microsoft.com/office/powerpoint/2010/main" val="309493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Basics – Crypto Coin Math – part 1</a:t>
            </a:r>
          </a:p>
        </p:txBody>
      </p:sp>
      <p:sp>
        <p:nvSpPr>
          <p:cNvPr id="14" name="Content Placeholder 13"/>
          <p:cNvSpPr>
            <a:spLocks noGrp="1"/>
          </p:cNvSpPr>
          <p:nvPr>
            <p:ph idx="1"/>
          </p:nvPr>
        </p:nvSpPr>
        <p:spPr/>
        <p:txBody>
          <a:bodyPr>
            <a:normAutofit/>
          </a:bodyPr>
          <a:lstStyle/>
          <a:p>
            <a:r>
              <a:rPr lang="en-US" dirty="0"/>
              <a:t>The key idea – certain operations are easy to do one way and very, very hard to do the other way.</a:t>
            </a:r>
          </a:p>
          <a:p>
            <a:r>
              <a:rPr lang="en-US" dirty="0"/>
              <a:t>Super simple example:</a:t>
            </a:r>
          </a:p>
          <a:p>
            <a:r>
              <a:rPr lang="en-US" dirty="0"/>
              <a:t>What is 227x229 – your calculator will tell you it’s 51,983.</a:t>
            </a:r>
          </a:p>
          <a:p>
            <a:r>
              <a:rPr lang="en-US" dirty="0"/>
              <a:t>But how about finding the factors of 282,943 – quite a bit harder.</a:t>
            </a:r>
          </a:p>
          <a:p>
            <a:r>
              <a:rPr lang="en-US" dirty="0"/>
              <a:t>Now imagine doing that with 256 bit numbers 2^256 = </a:t>
            </a:r>
          </a:p>
          <a:p>
            <a:pPr lvl="1"/>
            <a:r>
              <a:rPr lang="en-US" dirty="0"/>
              <a:t>115,792,089,237,316,195,423,570,985,008,687,907,853,269,984,665,640,564,039,457,584,007,913,129,639,936 (78 digits)</a:t>
            </a:r>
          </a:p>
        </p:txBody>
      </p:sp>
    </p:spTree>
    <p:extLst>
      <p:ext uri="{BB962C8B-B14F-4D97-AF65-F5344CB8AC3E}">
        <p14:creationId xmlns:p14="http://schemas.microsoft.com/office/powerpoint/2010/main" val="222528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1219200"/>
          </a:xfrm>
        </p:spPr>
        <p:txBody>
          <a:bodyPr/>
          <a:lstStyle/>
          <a:p>
            <a:r>
              <a:rPr lang="en-US" dirty="0"/>
              <a:t>Basics – Crypto Coin Math – part 2</a:t>
            </a:r>
          </a:p>
        </p:txBody>
      </p:sp>
      <p:sp>
        <p:nvSpPr>
          <p:cNvPr id="14" name="Content Placeholder 13"/>
          <p:cNvSpPr>
            <a:spLocks noGrp="1"/>
          </p:cNvSpPr>
          <p:nvPr>
            <p:ph idx="1"/>
          </p:nvPr>
        </p:nvSpPr>
        <p:spPr/>
        <p:txBody>
          <a:bodyPr>
            <a:normAutofit/>
          </a:bodyPr>
          <a:lstStyle/>
          <a:p>
            <a:r>
              <a:rPr lang="en-US" dirty="0"/>
              <a:t>This is the basis for digital signature – with the secret key, I can sign it easily.  You can verify the signature easily – with the corresponding public key.  But when looking at a signed transaction you can’t figure out the secret key.</a:t>
            </a:r>
          </a:p>
          <a:p>
            <a:r>
              <a:rPr lang="en-US" dirty="0"/>
              <a:t>The distributed ledger is a series of transactions grouped into blocks that are all digitally signed so anyone / everyone can verify they are authoritative.</a:t>
            </a:r>
          </a:p>
          <a:p>
            <a:r>
              <a:rPr lang="en-US" dirty="0"/>
              <a:t>Since later blocks include some information from earlier blocks, this ensures that earlier blocks can’t be modified – they are chained together to form the block chain.</a:t>
            </a:r>
          </a:p>
        </p:txBody>
      </p:sp>
    </p:spTree>
    <p:extLst>
      <p:ext uri="{BB962C8B-B14F-4D97-AF65-F5344CB8AC3E}">
        <p14:creationId xmlns:p14="http://schemas.microsoft.com/office/powerpoint/2010/main" val="409796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9238</TotalTime>
  <Words>4833</Words>
  <Application>Microsoft Office PowerPoint</Application>
  <PresentationFormat>Custom</PresentationFormat>
  <Paragraphs>382</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-apple-system</vt:lpstr>
      <vt:lpstr>Arial</vt:lpstr>
      <vt:lpstr>Cambria</vt:lpstr>
      <vt:lpstr>Currency Symbols 16x9</vt:lpstr>
      <vt:lpstr>CryptoCoin 101</vt:lpstr>
      <vt:lpstr>As we start – some questions for you</vt:lpstr>
      <vt:lpstr>Jesse Markowitz</vt:lpstr>
      <vt:lpstr>Disclaimer</vt:lpstr>
      <vt:lpstr>Overview</vt:lpstr>
      <vt:lpstr>Basics - What is money?</vt:lpstr>
      <vt:lpstr>Basics - What are bitcoins and other cryptos</vt:lpstr>
      <vt:lpstr>Basics – Crypto Coin Math – part 1</vt:lpstr>
      <vt:lpstr>Basics – Crypto Coin Math – part 2</vt:lpstr>
      <vt:lpstr>Basics - What is a bitcoin worth? (June 10, 2019)</vt:lpstr>
      <vt:lpstr>Basics - What is a bitcoin worth? (June 20, 2021)</vt:lpstr>
      <vt:lpstr>Basics - What is a bitcoin worth? (in the future)</vt:lpstr>
      <vt:lpstr>Using Crypto – How do I get one.</vt:lpstr>
      <vt:lpstr>Using Crypto – Storing it (Addresses / Keys)</vt:lpstr>
      <vt:lpstr>Using Crypto – Storing it in Wallets – part 1</vt:lpstr>
      <vt:lpstr>Using Crypto – Storing it in Wallets – part 2</vt:lpstr>
      <vt:lpstr>Using Crypto – Spending / Sending</vt:lpstr>
      <vt:lpstr>Using Crypto – Tracking Crypto Transactions</vt:lpstr>
      <vt:lpstr>Advanced Topics - Staking</vt:lpstr>
      <vt:lpstr>Advanced Topics – Types of Coins and their usage</vt:lpstr>
      <vt:lpstr>Advanced Topics – Stable Coins and CBDC </vt:lpstr>
      <vt:lpstr>Advanced Topics – Privacy Coins </vt:lpstr>
      <vt:lpstr>Advanced Topics - Exchanges</vt:lpstr>
      <vt:lpstr>Advanced Topics - DeFi</vt:lpstr>
      <vt:lpstr>Advanced Topics – Liquidity Pools</vt:lpstr>
      <vt:lpstr>Advanced Topics – Non-Fungible Tokens NFTs</vt:lpstr>
      <vt:lpstr>Advanced Topics – Other Crypto use cases</vt:lpstr>
      <vt:lpstr>Advanced Topics – Evaluating coins</vt:lpstr>
      <vt:lpstr>Bonus – Can you avoid taxes on your Bitcoin Billions? Part 1</vt:lpstr>
      <vt:lpstr>Bonus – Can you avoid taxes on your Bitcoin Billions? Part 2</vt:lpstr>
      <vt:lpstr>Final Thoughts to Consider</vt:lpstr>
      <vt:lpstr>Next Steps</vt:lpstr>
      <vt:lpstr>Questions?  </vt:lpstr>
      <vt:lpstr>Now that we are done – some questions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Bitcoin 101</dc:title>
  <dc:creator>Jesse</dc:creator>
  <cp:lastModifiedBy>Jesse Markowitz</cp:lastModifiedBy>
  <cp:revision>91</cp:revision>
  <cp:lastPrinted>2021-06-21T05:55:17Z</cp:lastPrinted>
  <dcterms:created xsi:type="dcterms:W3CDTF">2019-06-09T13:26:16Z</dcterms:created>
  <dcterms:modified xsi:type="dcterms:W3CDTF">2021-06-21T05:55:26Z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